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354" r:id="rId2"/>
    <p:sldId id="355" r:id="rId3"/>
    <p:sldId id="356" r:id="rId4"/>
    <p:sldId id="359" r:id="rId5"/>
    <p:sldId id="336" r:id="rId6"/>
    <p:sldId id="338" r:id="rId7"/>
    <p:sldId id="363" r:id="rId8"/>
    <p:sldId id="352" r:id="rId9"/>
    <p:sldId id="353" r:id="rId10"/>
    <p:sldId id="366" r:id="rId11"/>
    <p:sldId id="345" r:id="rId12"/>
    <p:sldId id="362" r:id="rId13"/>
    <p:sldId id="364" r:id="rId14"/>
    <p:sldId id="360" r:id="rId15"/>
    <p:sldId id="349" r:id="rId16"/>
    <p:sldId id="339" r:id="rId17"/>
    <p:sldId id="365" r:id="rId18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98"/>
    <p:restoredTop sz="95890"/>
  </p:normalViewPr>
  <p:slideViewPr>
    <p:cSldViewPr snapToGrid="0" snapToObjects="1">
      <p:cViewPr varScale="1">
        <p:scale>
          <a:sx n="128" d="100"/>
          <a:sy n="128" d="100"/>
        </p:scale>
        <p:origin x="5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E5334F-C4FD-094B-AE5F-D9F63C5B6E6A}" type="datetimeFigureOut">
              <a:rPr lang="en-CN" smtClean="0"/>
              <a:t>2022/3/2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CEB832-09B5-BE4E-899B-FD9068C909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23758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8EE9B-789C-D349-855D-91B18A2426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EA15BD-15B3-E840-9860-DB23338BE8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8E9BF-7F86-BD43-BAF0-5FB70D7B9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0D608-73AA-0C43-9141-F9B7CACE6005}" type="datetime1">
              <a:rPr lang="en-US" smtClean="0"/>
              <a:t>3/2/22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D0756-95F8-CD44-9FFB-DA6B85FB3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AC89C-23AE-7347-9F68-760B1CE72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1D479-92FB-E84A-9658-AAE7BECDE3D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9936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9EF22-6CDD-364F-8CCB-E411E2535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B5F78A-CE62-5C43-AD7E-59E7C21BDB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71FDF-E948-974D-8558-3B4B4A5E2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A2E9D-5D8E-5C41-870B-7108745FF4DD}" type="datetime1">
              <a:rPr lang="en-US" smtClean="0"/>
              <a:t>3/2/22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0082C-7CB7-FC43-9FAB-2960C87C6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CF767-5A9E-E344-9AC1-62F07014F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1D479-92FB-E84A-9658-AAE7BECDE3D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2755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68196F-B14C-3040-817B-EFE6744B8E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1716C0-602B-8D49-8EDD-3724F9CABC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51151-09F0-6841-9502-5682ACD19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EDE2B-BD6E-4A49-9493-D26591DC8757}" type="datetime1">
              <a:rPr lang="en-US" smtClean="0"/>
              <a:t>3/2/22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1A54E-F56C-1246-BB4D-FB99666F6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039E9-3D06-3143-A301-F4431BD1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1D479-92FB-E84A-9658-AAE7BECDE3D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35048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0AFA3-2B01-2F47-AF2F-885BB74F2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9B121-6E17-1149-9C50-4E6EE54A7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733CA-9C07-7547-848E-D49711C6D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469E5-6815-324F-A711-0503E29B9140}" type="datetime1">
              <a:rPr lang="en-US" smtClean="0"/>
              <a:t>3/2/22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14F2A-78DE-854E-A573-3C151024C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9DE2C-371A-234A-A390-5EBB6331C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1D479-92FB-E84A-9658-AAE7BECDE3D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18199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48F69-A6F6-B248-A97A-61BC26408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69E0FA-DDB9-5140-9820-686E739DB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6B1CF-972F-7549-A138-7B84D427C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5C8A4-C049-CB47-B2F7-BD2A394FAAB3}" type="datetime1">
              <a:rPr lang="en-US" smtClean="0"/>
              <a:t>3/2/22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E24FF-23BF-E641-876C-5CA34AB02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C40E4-09D8-7E46-9DE0-DBC79BC61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1D479-92FB-E84A-9658-AAE7BECDE3D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3459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07516-B726-CE41-84EF-60B15B9C7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C3FA-02E5-C340-A033-5D14F35B49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C09537-4DF0-3645-B39F-6131422C63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DD201E-D3A4-F241-B275-9B35CC79D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E1182-0B03-3B4C-BE00-AC3180FF5D75}" type="datetime1">
              <a:rPr lang="en-US" smtClean="0"/>
              <a:t>3/2/22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F730F1-C149-984B-A56F-503263DB6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ADCC16-0460-454C-A5D8-4A4CF30CB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1D479-92FB-E84A-9658-AAE7BECDE3D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65886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5E5F4-0763-114F-BB4A-950DA09A6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C5B00E-7730-544D-826A-0F8B0132D8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3F2E2C-AC06-824D-BEF9-E804AF1A76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813B0-F44F-E84C-A129-8C9E0D344A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135E7E-EFB3-9044-AE2A-716BCC8A2E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90B11B-E907-624E-B4C3-6A627D50D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F2AB4-3B7E-BE4C-8581-26B70E49718F}" type="datetime1">
              <a:rPr lang="en-US" smtClean="0"/>
              <a:t>3/2/22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D4A848-D53F-1449-A6FD-92FD608B4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6323E0-F782-C748-B13C-BCAEA8331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1D479-92FB-E84A-9658-AAE7BECDE3D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17284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042D1-E664-B64E-8F22-C7B0650F6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FE1A8D-E3A3-ED4A-8461-2793AEFCD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3FF73-C3A0-8E4C-9F16-5108DC55C260}" type="datetime1">
              <a:rPr lang="en-US" smtClean="0"/>
              <a:t>3/2/22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826BEF-E45E-AF4E-977B-9D7C03EDC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41A85B-D48A-1246-B9FD-89908DF8B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1D479-92FB-E84A-9658-AAE7BECDE3D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19699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258424-2CC6-094F-AC12-51AFAEA0F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F3690-49A1-FC4C-ADBA-E15A7C7858AB}" type="datetime1">
              <a:rPr lang="en-US" smtClean="0"/>
              <a:t>3/2/22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EC42E9-6C11-8A4E-BF02-6608FFD91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AFA48-359F-2049-8092-0A88FC890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1D479-92FB-E84A-9658-AAE7BECDE3D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42749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47FD0-2D09-0241-9DEB-8E75D57BD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C4540-DD53-6A43-82D9-7A708A801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9E4746-07A3-3E41-A6CB-522B5328AA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434D09-7D05-D944-9521-834E94106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1A900-7A64-E44F-A6AF-6B22A88196C2}" type="datetime1">
              <a:rPr lang="en-US" smtClean="0"/>
              <a:t>3/2/22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1784A4-132E-924E-869C-A75C55C6A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6B2D0-5E08-204F-AB66-3AD03F25E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1D479-92FB-E84A-9658-AAE7BECDE3D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35692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561B-5662-204D-9FBE-961D7FC62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282E8C-96F1-1C4E-94DC-C930535801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A5F09-141A-4749-B773-4B2CDDB478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778DE8-3882-B24C-B4BF-035EC4A1E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29285-421D-C14B-998A-0EA1A4D25B73}" type="datetime1">
              <a:rPr lang="en-US" smtClean="0"/>
              <a:t>3/2/22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6C22-E53E-494D-9717-F0A5CEDBC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2BCCE8-78D4-0242-9A28-ED26A06C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1D479-92FB-E84A-9658-AAE7BECDE3D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43422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2650AD-39F6-B247-81F3-BCD404AB8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F74EE-8476-FD4C-98CE-CE4D9F4E8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D9ECB-DA76-2E4F-8ABB-7E4E0CF840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287038-5F1B-C945-A444-F01ED16FA893}" type="datetime1">
              <a:rPr lang="en-US" smtClean="0"/>
              <a:t>3/2/22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6AD44-4EFE-F74A-8B93-E2B9A709DA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3272F-B6C4-7742-8AD6-4DF9BF5199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1D479-92FB-E84A-9658-AAE7BECDE3D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03507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AA253B-71ED-7D4C-98E5-6EAB7F50AB81}"/>
              </a:ext>
            </a:extLst>
          </p:cNvPr>
          <p:cNvSpPr txBox="1"/>
          <p:nvPr/>
        </p:nvSpPr>
        <p:spPr>
          <a:xfrm>
            <a:off x="4726253" y="1955229"/>
            <a:ext cx="724953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Post-Market</a:t>
            </a:r>
            <a:r>
              <a:rPr lang="zh-CN" alt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</a:rPr>
              <a:t>L</a:t>
            </a:r>
            <a:r>
              <a:rPr lang="en-US" altLang="zh-CN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aunch</a:t>
            </a:r>
            <a:r>
              <a:rPr lang="zh-CN" alt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Patent Analysis 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</a:rPr>
              <a:t>for Fire</a:t>
            </a:r>
            <a:r>
              <a: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</a:rPr>
              <a:t>Proofing Hydrogen </a:t>
            </a: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Cell Vehicles </a:t>
            </a:r>
            <a:r>
              <a: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</a:rPr>
              <a:t>C</a:t>
            </a:r>
            <a:r>
              <a:rPr lang="en-US" altLang="zh-CN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ompanies</a:t>
            </a:r>
            <a:endParaRPr lang="en-US" sz="3200" b="1" i="0" u="none" strike="noStrike" dirty="0">
              <a:solidFill>
                <a:schemeClr val="bg1"/>
              </a:solidFill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AD55C8-59AE-5349-8DD4-292F4C5A5C35}"/>
              </a:ext>
            </a:extLst>
          </p:cNvPr>
          <p:cNvSpPr txBox="1"/>
          <p:nvPr/>
        </p:nvSpPr>
        <p:spPr>
          <a:xfrm>
            <a:off x="5881649" y="3940387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Dequn</a:t>
            </a: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Teng, Miaomiao Zou, Chen Ye, Can Cui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6773ED-B2AB-D246-A907-04F310612E03}"/>
              </a:ext>
            </a:extLst>
          </p:cNvPr>
          <p:cNvSpPr/>
          <p:nvPr/>
        </p:nvSpPr>
        <p:spPr>
          <a:xfrm>
            <a:off x="0" y="6166624"/>
            <a:ext cx="12192000" cy="735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22E7C3-8D32-7549-A8CE-98B2004BD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11" y="6242399"/>
            <a:ext cx="1828800" cy="584200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532C76C0-10E6-1A4E-955F-CA5A26B6C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882" y="6242399"/>
            <a:ext cx="2479907" cy="53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F6C395-EFBE-D94C-832B-59DBB9B9678A}"/>
              </a:ext>
            </a:extLst>
          </p:cNvPr>
          <p:cNvSpPr txBox="1"/>
          <p:nvPr/>
        </p:nvSpPr>
        <p:spPr>
          <a:xfrm>
            <a:off x="506412" y="274290"/>
            <a:ext cx="363158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dirty="0">
                <a:solidFill>
                  <a:schemeClr val="bg1">
                    <a:lumMod val="75000"/>
                    <a:alpha val="41808"/>
                  </a:schemeClr>
                </a:solidFill>
                <a:latin typeface="Times" pitchFamily="2" charset="0"/>
              </a:rPr>
              <a:t>H</a:t>
            </a:r>
            <a:r>
              <a:rPr lang="en-US" altLang="zh-CN" sz="19900" baseline="-25000" dirty="0">
                <a:solidFill>
                  <a:schemeClr val="bg1">
                    <a:lumMod val="75000"/>
                    <a:alpha val="41808"/>
                  </a:schemeClr>
                </a:solidFill>
                <a:latin typeface="Times" pitchFamily="2" charset="0"/>
              </a:rPr>
              <a:t>2</a:t>
            </a:r>
            <a:endParaRPr lang="en-CN" sz="19900" baseline="-25000" dirty="0">
              <a:solidFill>
                <a:schemeClr val="bg1">
                  <a:lumMod val="75000"/>
                  <a:alpha val="41808"/>
                </a:schemeClr>
              </a:solidFill>
              <a:latin typeface="Times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E93DCF-5881-0C4A-BBCC-DB2FD63ABA01}"/>
              </a:ext>
            </a:extLst>
          </p:cNvPr>
          <p:cNvSpPr txBox="1"/>
          <p:nvPr/>
        </p:nvSpPr>
        <p:spPr>
          <a:xfrm>
            <a:off x="5881649" y="5678531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2nd</a:t>
            </a:r>
            <a:r>
              <a:rPr lang="zh-CN" alt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Mar</a:t>
            </a:r>
            <a:r>
              <a:rPr lang="zh-CN" alt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en-US" altLang="zh-CN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2022</a:t>
            </a:r>
            <a:endParaRPr lang="en-US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8B74EA1A-210E-7044-8937-F7F76E7E2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AB32EF-5685-C143-9CE0-3404BB7CA47A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92174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29015D-7CFD-0E44-B3D6-0B34992D2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49" y="1429980"/>
            <a:ext cx="9345198" cy="42430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5325EF-48C9-3847-B294-E463A642F9B8}"/>
              </a:ext>
            </a:extLst>
          </p:cNvPr>
          <p:cNvSpPr txBox="1"/>
          <p:nvPr/>
        </p:nvSpPr>
        <p:spPr>
          <a:xfrm>
            <a:off x="1032830" y="5673064"/>
            <a:ext cx="57535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u="none" strike="noStrike" dirty="0">
                <a:solidFill>
                  <a:srgbClr val="212529"/>
                </a:solidFill>
                <a:effectLst/>
                <a:latin typeface="Source Sans Pro" panose="020B0503030403020204" pitchFamily="34" charset="0"/>
              </a:rPr>
              <a:t>Figure</a:t>
            </a:r>
            <a:r>
              <a:rPr lang="zh-CN" altLang="en-US" sz="1400" b="0" i="0" u="none" strike="noStrike" dirty="0">
                <a:solidFill>
                  <a:srgbClr val="212529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zh-CN" sz="1400" dirty="0">
                <a:solidFill>
                  <a:srgbClr val="212529"/>
                </a:solidFill>
                <a:latin typeface="Source Sans Pro" panose="020B0503030403020204" pitchFamily="34" charset="0"/>
              </a:rPr>
              <a:t>1.</a:t>
            </a:r>
            <a:r>
              <a:rPr lang="zh-CN" altLang="en-US" sz="1400" dirty="0">
                <a:solidFill>
                  <a:srgbClr val="212529"/>
                </a:solidFill>
                <a:latin typeface="Source Sans Pro" panose="020B0503030403020204" pitchFamily="34" charset="0"/>
              </a:rPr>
              <a:t> 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Source Sans Pro" panose="020B0503030403020204" pitchFamily="34" charset="0"/>
              </a:rPr>
              <a:t>Projected number of patent families expiring per year, for each organi</a:t>
            </a:r>
            <a:r>
              <a:rPr lang="en-US" altLang="zh-CN" sz="1400" b="0" i="0" u="none" strike="noStrike" dirty="0">
                <a:solidFill>
                  <a:srgbClr val="212529"/>
                </a:solidFill>
                <a:effectLst/>
                <a:latin typeface="Source Sans Pro" panose="020B0503030403020204" pitchFamily="34" charset="0"/>
              </a:rPr>
              <a:t>z</a:t>
            </a:r>
            <a:r>
              <a:rPr lang="en-US" sz="1400" b="0" i="0" u="none" strike="noStrike" dirty="0">
                <a:solidFill>
                  <a:srgbClr val="212529"/>
                </a:solidFill>
                <a:effectLst/>
                <a:latin typeface="Source Sans Pro" panose="020B0503030403020204" pitchFamily="34" charset="0"/>
              </a:rPr>
              <a:t>ation. Only considers currently granted patent families and assumes patent families reach a maximum age of 20 years.</a:t>
            </a:r>
            <a:endParaRPr lang="en-CN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FA0879-A01C-8B4A-A278-05C0D629624F}"/>
              </a:ext>
            </a:extLst>
          </p:cNvPr>
          <p:cNvSpPr/>
          <p:nvPr/>
        </p:nvSpPr>
        <p:spPr>
          <a:xfrm>
            <a:off x="256780" y="293204"/>
            <a:ext cx="680225" cy="680225"/>
          </a:xfrm>
          <a:prstGeom prst="rect">
            <a:avLst/>
          </a:prstGeom>
          <a:solidFill>
            <a:srgbClr val="67B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18B63F-5F6C-684D-97E6-DF21E5437B80}"/>
              </a:ext>
            </a:extLst>
          </p:cNvPr>
          <p:cNvSpPr/>
          <p:nvPr/>
        </p:nvSpPr>
        <p:spPr>
          <a:xfrm>
            <a:off x="1100557" y="293204"/>
            <a:ext cx="249044" cy="680225"/>
          </a:xfrm>
          <a:prstGeom prst="rect">
            <a:avLst/>
          </a:prstGeom>
          <a:solidFill>
            <a:srgbClr val="67B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D4677C-DD8B-214B-9FEB-3F1DAA88EFC0}"/>
              </a:ext>
            </a:extLst>
          </p:cNvPr>
          <p:cNvSpPr txBox="1"/>
          <p:nvPr/>
        </p:nvSpPr>
        <p:spPr>
          <a:xfrm>
            <a:off x="1513152" y="287411"/>
            <a:ext cx="10219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/>
              <a:t>Our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partners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based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on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Age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of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Patent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Portfolios</a:t>
            </a:r>
            <a:endParaRPr lang="en-CN" sz="4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1FCA9-BE00-464F-9B22-6EAC6B0F5CEA}"/>
              </a:ext>
            </a:extLst>
          </p:cNvPr>
          <p:cNvSpPr txBox="1"/>
          <p:nvPr/>
        </p:nvSpPr>
        <p:spPr>
          <a:xfrm>
            <a:off x="7817432" y="4749735"/>
            <a:ext cx="325732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Expiry date</a:t>
            </a:r>
            <a:r>
              <a:rPr lang="en-US" altLang="zh-CN" b="1" dirty="0">
                <a:solidFill>
                  <a:srgbClr val="00B050"/>
                </a:solidFill>
              </a:rPr>
              <a:t>&gt;18</a:t>
            </a:r>
            <a:r>
              <a:rPr lang="zh-CN" altLang="en-US" b="1" dirty="0">
                <a:solidFill>
                  <a:srgbClr val="00B050"/>
                </a:solidFill>
              </a:rPr>
              <a:t> </a:t>
            </a:r>
            <a:r>
              <a:rPr lang="en-US" altLang="zh-CN" b="1" dirty="0">
                <a:solidFill>
                  <a:srgbClr val="00B050"/>
                </a:solidFill>
              </a:rPr>
              <a:t>years:</a:t>
            </a:r>
            <a:r>
              <a:rPr lang="zh-CN" altLang="en-US" b="1" dirty="0">
                <a:solidFill>
                  <a:srgbClr val="00B050"/>
                </a:solidFill>
              </a:rPr>
              <a:t> </a:t>
            </a:r>
            <a:endParaRPr lang="en-US" altLang="zh-CN" b="1" dirty="0">
              <a:solidFill>
                <a:srgbClr val="00B050"/>
              </a:solidFill>
            </a:endParaRPr>
          </a:p>
          <a:p>
            <a:endParaRPr lang="en-US" altLang="zh-CN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Wuhan</a:t>
            </a:r>
            <a:r>
              <a:rPr lang="zh-CN" altLang="en-US" dirty="0"/>
              <a:t> </a:t>
            </a:r>
            <a:r>
              <a:rPr lang="en-US" altLang="zh-CN" dirty="0" err="1"/>
              <a:t>Luogefu</a:t>
            </a:r>
            <a:r>
              <a:rPr lang="zh-CN" altLang="en-US" dirty="0"/>
              <a:t> </a:t>
            </a:r>
            <a:r>
              <a:rPr lang="en-US" altLang="zh-CN" dirty="0"/>
              <a:t>Hydrogen</a:t>
            </a:r>
            <a:r>
              <a:rPr lang="zh-CN" altLang="en-US" dirty="0"/>
              <a:t> 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Huangang</a:t>
            </a:r>
            <a:r>
              <a:rPr lang="zh-CN" altLang="en-US" dirty="0"/>
              <a:t> </a:t>
            </a:r>
            <a:r>
              <a:rPr lang="en-US" altLang="zh-CN" dirty="0"/>
              <a:t>Grove</a:t>
            </a:r>
            <a:r>
              <a:rPr lang="zh-CN" altLang="en-US" dirty="0"/>
              <a:t> </a:t>
            </a:r>
            <a:r>
              <a:rPr lang="en-US" altLang="zh-CN" dirty="0"/>
              <a:t>Hydrogen</a:t>
            </a:r>
            <a:r>
              <a:rPr lang="zh-CN" altLang="en-US" dirty="0"/>
              <a:t> 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Hubei</a:t>
            </a:r>
            <a:r>
              <a:rPr lang="zh-CN" altLang="en-US" dirty="0"/>
              <a:t> </a:t>
            </a:r>
            <a:r>
              <a:rPr lang="en-US" altLang="zh-CN" dirty="0"/>
              <a:t>Tech</a:t>
            </a:r>
            <a:r>
              <a:rPr lang="zh-CN" altLang="en-US" dirty="0"/>
              <a:t> 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Beijing</a:t>
            </a:r>
            <a:r>
              <a:rPr lang="zh-CN" altLang="en-US" dirty="0"/>
              <a:t> </a:t>
            </a:r>
            <a:r>
              <a:rPr lang="en-US" altLang="zh-CN" dirty="0" err="1"/>
              <a:t>Sinohytec</a:t>
            </a:r>
            <a:endParaRPr lang="en-CN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BC08CD1-773B-AF40-B0E9-ECA01EB18A2D}"/>
              </a:ext>
            </a:extLst>
          </p:cNvPr>
          <p:cNvSpPr/>
          <p:nvPr/>
        </p:nvSpPr>
        <p:spPr>
          <a:xfrm>
            <a:off x="5668317" y="1615145"/>
            <a:ext cx="1002068" cy="3872753"/>
          </a:xfrm>
          <a:prstGeom prst="roundRect">
            <a:avLst/>
          </a:prstGeom>
          <a:noFill/>
          <a:ln w="22225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9BDE1D3-96B1-124B-9F6F-9C4F2766F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1D479-92FB-E84A-9658-AAE7BECDE3D5}" type="slidenum">
              <a:rPr lang="en-CN" smtClean="0"/>
              <a:t>10</a:t>
            </a:fld>
            <a:endParaRPr lang="en-CN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5863AB4-33BC-2F4A-82E1-9C9BAF9DB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518255"/>
              </p:ext>
            </p:extLst>
          </p:nvPr>
        </p:nvGraphicFramePr>
        <p:xfrm>
          <a:off x="7736947" y="3191847"/>
          <a:ext cx="2858166" cy="14365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3027">
                  <a:extLst>
                    <a:ext uri="{9D8B030D-6E8A-4147-A177-3AD203B41FA5}">
                      <a16:colId xmlns:a16="http://schemas.microsoft.com/office/drawing/2014/main" val="1880403537"/>
                    </a:ext>
                  </a:extLst>
                </a:gridCol>
                <a:gridCol w="975139">
                  <a:extLst>
                    <a:ext uri="{9D8B030D-6E8A-4147-A177-3AD203B41FA5}">
                      <a16:colId xmlns:a16="http://schemas.microsoft.com/office/drawing/2014/main" val="2632975754"/>
                    </a:ext>
                  </a:extLst>
                </a:gridCol>
              </a:tblGrid>
              <a:tr h="2394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Expiry Age (Years)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23" marR="11223" marT="112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Score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23" marR="11223" marT="11223" marB="0" anchor="ctr"/>
                </a:tc>
                <a:extLst>
                  <a:ext uri="{0D108BD9-81ED-4DB2-BD59-A6C34878D82A}">
                    <a16:rowId xmlns:a16="http://schemas.microsoft.com/office/drawing/2014/main" val="3981016030"/>
                  </a:ext>
                </a:extLst>
              </a:tr>
              <a:tr h="239428"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>
                          <a:effectLst/>
                        </a:rPr>
                        <a:t>0~4</a:t>
                      </a:r>
                      <a:endParaRPr lang="en-C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23" marR="11223" marT="112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>
                          <a:effectLst/>
                        </a:rPr>
                        <a:t>1</a:t>
                      </a:r>
                      <a:endParaRPr lang="en-C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23" marR="11223" marT="11223" marB="0" anchor="ctr"/>
                </a:tc>
                <a:extLst>
                  <a:ext uri="{0D108BD9-81ED-4DB2-BD59-A6C34878D82A}">
                    <a16:rowId xmlns:a16="http://schemas.microsoft.com/office/drawing/2014/main" val="931752252"/>
                  </a:ext>
                </a:extLst>
              </a:tr>
              <a:tr h="239428"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>
                          <a:effectLst/>
                        </a:rPr>
                        <a:t>5~8</a:t>
                      </a:r>
                      <a:endParaRPr lang="en-C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23" marR="11223" marT="112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>
                          <a:effectLst/>
                        </a:rPr>
                        <a:t>2</a:t>
                      </a:r>
                      <a:endParaRPr lang="en-C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23" marR="11223" marT="11223" marB="0" anchor="ctr"/>
                </a:tc>
                <a:extLst>
                  <a:ext uri="{0D108BD9-81ED-4DB2-BD59-A6C34878D82A}">
                    <a16:rowId xmlns:a16="http://schemas.microsoft.com/office/drawing/2014/main" val="1597875209"/>
                  </a:ext>
                </a:extLst>
              </a:tr>
              <a:tr h="239428"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>
                          <a:effectLst/>
                        </a:rPr>
                        <a:t>9~12</a:t>
                      </a:r>
                      <a:endParaRPr lang="en-C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23" marR="11223" marT="112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>
                          <a:effectLst/>
                        </a:rPr>
                        <a:t>3</a:t>
                      </a:r>
                      <a:endParaRPr lang="en-C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23" marR="11223" marT="11223" marB="0" anchor="ctr"/>
                </a:tc>
                <a:extLst>
                  <a:ext uri="{0D108BD9-81ED-4DB2-BD59-A6C34878D82A}">
                    <a16:rowId xmlns:a16="http://schemas.microsoft.com/office/drawing/2014/main" val="3731843009"/>
                  </a:ext>
                </a:extLst>
              </a:tr>
              <a:tr h="239428"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>
                          <a:effectLst/>
                        </a:rPr>
                        <a:t>13~16</a:t>
                      </a:r>
                      <a:endParaRPr lang="en-C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23" marR="11223" marT="112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>
                          <a:effectLst/>
                        </a:rPr>
                        <a:t>4</a:t>
                      </a:r>
                      <a:endParaRPr lang="en-C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23" marR="11223" marT="11223" marB="0" anchor="ctr"/>
                </a:tc>
                <a:extLst>
                  <a:ext uri="{0D108BD9-81ED-4DB2-BD59-A6C34878D82A}">
                    <a16:rowId xmlns:a16="http://schemas.microsoft.com/office/drawing/2014/main" val="2688987567"/>
                  </a:ext>
                </a:extLst>
              </a:tr>
              <a:tr h="239428"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>
                          <a:effectLst/>
                        </a:rPr>
                        <a:t>17~20</a:t>
                      </a:r>
                      <a:endParaRPr lang="en-C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23" marR="11223" marT="112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400" u="none" strike="noStrike" dirty="0">
                          <a:effectLst/>
                        </a:rPr>
                        <a:t>5</a:t>
                      </a:r>
                      <a:endParaRPr lang="en-C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23" marR="11223" marT="11223" marB="0" anchor="ctr"/>
                </a:tc>
                <a:extLst>
                  <a:ext uri="{0D108BD9-81ED-4DB2-BD59-A6C34878D82A}">
                    <a16:rowId xmlns:a16="http://schemas.microsoft.com/office/drawing/2014/main" val="2940760666"/>
                  </a:ext>
                </a:extLst>
              </a:tr>
            </a:tbl>
          </a:graphicData>
        </a:graphic>
      </p:graphicFrame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5795B74-E6DA-C149-AE66-9C9D50D80FB9}"/>
              </a:ext>
            </a:extLst>
          </p:cNvPr>
          <p:cNvSpPr/>
          <p:nvPr/>
        </p:nvSpPr>
        <p:spPr>
          <a:xfrm>
            <a:off x="10655243" y="1034812"/>
            <a:ext cx="1397113" cy="64377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dirty="0"/>
              <a:t>Patent age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D1E346E-95BC-B948-82E0-60A719B9886F}"/>
              </a:ext>
            </a:extLst>
          </p:cNvPr>
          <p:cNvSpPr/>
          <p:nvPr/>
        </p:nvSpPr>
        <p:spPr>
          <a:xfrm>
            <a:off x="10655243" y="1844777"/>
            <a:ext cx="1397113" cy="64377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CN" dirty="0"/>
              <a:t>ge weight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029E50B-BF88-404F-B3DB-8397D50EBB0F}"/>
              </a:ext>
            </a:extLst>
          </p:cNvPr>
          <p:cNvSpPr/>
          <p:nvPr/>
        </p:nvSpPr>
        <p:spPr>
          <a:xfrm>
            <a:off x="10570512" y="2654742"/>
            <a:ext cx="1566573" cy="64377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Num*Weight</a:t>
            </a:r>
            <a:endParaRPr lang="en-CN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E469706-6AE8-B945-B392-CFA5BC049008}"/>
              </a:ext>
            </a:extLst>
          </p:cNvPr>
          <p:cNvSpPr/>
          <p:nvPr/>
        </p:nvSpPr>
        <p:spPr>
          <a:xfrm>
            <a:off x="10699721" y="3464706"/>
            <a:ext cx="1308154" cy="64377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Normalize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648348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495B3-ED89-304F-AFE2-A5D37131D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1D479-92FB-E84A-9658-AAE7BECDE3D5}" type="slidenum">
              <a:rPr lang="en-CN" smtClean="0"/>
              <a:t>11</a:t>
            </a:fld>
            <a:endParaRPr lang="en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633622-D36A-BD40-8E28-5D8E145BEE38}"/>
              </a:ext>
            </a:extLst>
          </p:cNvPr>
          <p:cNvSpPr txBox="1"/>
          <p:nvPr/>
        </p:nvSpPr>
        <p:spPr>
          <a:xfrm>
            <a:off x="1666526" y="1328587"/>
            <a:ext cx="42068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u="none" strike="noStrike" dirty="0">
                <a:solidFill>
                  <a:srgbClr val="565867"/>
                </a:solidFill>
                <a:effectLst/>
                <a:latin typeface="proxima-nova"/>
              </a:rPr>
              <a:t>PVIX</a:t>
            </a:r>
            <a:r>
              <a:rPr lang="zh-CN" altLang="en-US" b="0" i="0" u="none" strike="noStrike" dirty="0">
                <a:solidFill>
                  <a:srgbClr val="565867"/>
                </a:solidFill>
                <a:effectLst/>
                <a:latin typeface="proxima-nova"/>
              </a:rPr>
              <a:t> </a:t>
            </a:r>
            <a:r>
              <a:rPr lang="en-US" altLang="zh-CN" b="0" i="0" u="none" strike="noStrike" dirty="0">
                <a:solidFill>
                  <a:srgbClr val="565867"/>
                </a:solidFill>
                <a:effectLst/>
                <a:latin typeface="proxima-nova"/>
              </a:rPr>
              <a:t>score</a:t>
            </a:r>
            <a:r>
              <a:rPr lang="zh-CN" altLang="en-US" b="0" i="0" u="none" strike="noStrike" dirty="0">
                <a:solidFill>
                  <a:srgbClr val="565867"/>
                </a:solidFill>
                <a:effectLst/>
                <a:latin typeface="proxima-nova"/>
              </a:rPr>
              <a:t> </a:t>
            </a:r>
            <a:r>
              <a:rPr lang="en-US" b="0" i="0" u="none" strike="noStrike" dirty="0">
                <a:solidFill>
                  <a:srgbClr val="565867"/>
                </a:solidFill>
                <a:effectLst/>
                <a:latin typeface="proxima-nova"/>
              </a:rPr>
              <a:t>is based on three components: </a:t>
            </a:r>
            <a:r>
              <a:rPr lang="en-US" b="1" i="0" u="none" strike="noStrike" dirty="0">
                <a:solidFill>
                  <a:srgbClr val="00B050"/>
                </a:solidFill>
                <a:effectLst/>
                <a:latin typeface="proxima-nova"/>
              </a:rPr>
              <a:t>Family, Market, and Reputation</a:t>
            </a:r>
            <a:r>
              <a:rPr lang="en-US" b="0" i="0" u="none" strike="noStrike" dirty="0">
                <a:solidFill>
                  <a:srgbClr val="565867"/>
                </a:solidFill>
                <a:effectLst/>
                <a:latin typeface="proxima-nova"/>
              </a:rPr>
              <a:t>.</a:t>
            </a:r>
            <a:endParaRPr lang="en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8553FC-4BE8-634B-9B4B-DACCECACF8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53" b="11646"/>
          <a:stretch/>
        </p:blipFill>
        <p:spPr>
          <a:xfrm>
            <a:off x="2184970" y="2381784"/>
            <a:ext cx="8718255" cy="3820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105A2A-14D9-2E49-ADC2-7B3581B3C2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20" t="66475" r="8010" b="8987"/>
          <a:stretch/>
        </p:blipFill>
        <p:spPr>
          <a:xfrm>
            <a:off x="6096000" y="1328587"/>
            <a:ext cx="4669765" cy="63259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166DB27-04FB-3E44-B51C-464FB938C65E}"/>
              </a:ext>
            </a:extLst>
          </p:cNvPr>
          <p:cNvSpPr/>
          <p:nvPr/>
        </p:nvSpPr>
        <p:spPr>
          <a:xfrm>
            <a:off x="256780" y="293204"/>
            <a:ext cx="680225" cy="680225"/>
          </a:xfrm>
          <a:prstGeom prst="rect">
            <a:avLst/>
          </a:prstGeom>
          <a:solidFill>
            <a:srgbClr val="67B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22713D-3A6B-DF4D-AA7E-417777D6481B}"/>
              </a:ext>
            </a:extLst>
          </p:cNvPr>
          <p:cNvSpPr/>
          <p:nvPr/>
        </p:nvSpPr>
        <p:spPr>
          <a:xfrm>
            <a:off x="1100557" y="293204"/>
            <a:ext cx="249044" cy="680225"/>
          </a:xfrm>
          <a:prstGeom prst="rect">
            <a:avLst/>
          </a:prstGeom>
          <a:solidFill>
            <a:srgbClr val="67B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CEAD7D-4B73-5846-9835-6D28A7A2AA9A}"/>
              </a:ext>
            </a:extLst>
          </p:cNvPr>
          <p:cNvSpPr txBox="1"/>
          <p:nvPr/>
        </p:nvSpPr>
        <p:spPr>
          <a:xfrm>
            <a:off x="1513152" y="287411"/>
            <a:ext cx="60129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/>
              <a:t>Our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partners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based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on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PVIX</a:t>
            </a:r>
            <a:r>
              <a:rPr lang="zh-CN" altLang="en-US" sz="4000" b="1" dirty="0"/>
              <a:t> </a:t>
            </a:r>
            <a:endParaRPr lang="en-CN" sz="4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2B4EC0-4750-EB4A-9CBA-98D95BA17F46}"/>
              </a:ext>
            </a:extLst>
          </p:cNvPr>
          <p:cNvSpPr txBox="1"/>
          <p:nvPr/>
        </p:nvSpPr>
        <p:spPr>
          <a:xfrm>
            <a:off x="4289917" y="6229510"/>
            <a:ext cx="4508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Figure</a:t>
            </a:r>
            <a:r>
              <a:rPr lang="zh-CN" altLang="en-US" sz="1400" dirty="0"/>
              <a:t> </a:t>
            </a:r>
            <a:r>
              <a:rPr lang="en-US" altLang="zh-CN" sz="1400" dirty="0"/>
              <a:t>1.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average</a:t>
            </a:r>
            <a:r>
              <a:rPr lang="zh-CN" altLang="en-US" sz="1400" dirty="0"/>
              <a:t>  </a:t>
            </a:r>
            <a:r>
              <a:rPr lang="en-US" altLang="zh-CN" sz="1400" dirty="0"/>
              <a:t>PVIX</a:t>
            </a:r>
            <a:r>
              <a:rPr lang="zh-CN" altLang="en-US" sz="1400" dirty="0"/>
              <a:t> </a:t>
            </a:r>
            <a:r>
              <a:rPr lang="en-US" altLang="zh-CN" sz="1400" dirty="0"/>
              <a:t>score</a:t>
            </a:r>
            <a:r>
              <a:rPr lang="zh-CN" altLang="en-US" sz="1400" dirty="0"/>
              <a:t> </a:t>
            </a:r>
            <a:r>
              <a:rPr lang="en-US" altLang="zh-CN" sz="1400" dirty="0"/>
              <a:t>by</a:t>
            </a:r>
            <a:r>
              <a:rPr lang="zh-CN" altLang="en-US" sz="1400" dirty="0"/>
              <a:t> </a:t>
            </a:r>
            <a:r>
              <a:rPr lang="en-US" altLang="zh-CN" sz="1400" dirty="0"/>
              <a:t>organization</a:t>
            </a:r>
            <a:r>
              <a:rPr lang="zh-CN" altLang="en-US" sz="1400" dirty="0"/>
              <a:t> </a:t>
            </a:r>
            <a:r>
              <a:rPr lang="en-US" altLang="zh-CN" sz="1400" dirty="0"/>
              <a:t>and</a:t>
            </a:r>
            <a:r>
              <a:rPr lang="zh-CN" altLang="en-US" sz="1400" dirty="0"/>
              <a:t> </a:t>
            </a:r>
            <a:r>
              <a:rPr lang="en-US" altLang="zh-CN" sz="1400" dirty="0"/>
              <a:t>size.</a:t>
            </a:r>
            <a:r>
              <a:rPr lang="zh-CN" altLang="en-US" sz="1400" dirty="0"/>
              <a:t>   </a:t>
            </a:r>
            <a:endParaRPr lang="en-CN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287AE-3941-5644-8850-4E1635A0165D}"/>
              </a:ext>
            </a:extLst>
          </p:cNvPr>
          <p:cNvSpPr txBox="1"/>
          <p:nvPr/>
        </p:nvSpPr>
        <p:spPr>
          <a:xfrm>
            <a:off x="6810571" y="4584531"/>
            <a:ext cx="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6,009</a:t>
            </a:r>
            <a:endParaRPr lang="en-CN" b="1" dirty="0">
              <a:solidFill>
                <a:srgbClr val="00B05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D9061A-A686-6849-9827-EE335214E378}"/>
              </a:ext>
            </a:extLst>
          </p:cNvPr>
          <p:cNvSpPr txBox="1"/>
          <p:nvPr/>
        </p:nvSpPr>
        <p:spPr>
          <a:xfrm>
            <a:off x="4079699" y="3167451"/>
            <a:ext cx="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2,558</a:t>
            </a:r>
            <a:endParaRPr lang="en-CN" b="1" dirty="0">
              <a:solidFill>
                <a:srgbClr val="00B05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DCD7AF-6D29-BE4C-A649-690D53A8F8F4}"/>
              </a:ext>
            </a:extLst>
          </p:cNvPr>
          <p:cNvSpPr txBox="1"/>
          <p:nvPr/>
        </p:nvSpPr>
        <p:spPr>
          <a:xfrm>
            <a:off x="2998586" y="2354272"/>
            <a:ext cx="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962</a:t>
            </a:r>
            <a:endParaRPr lang="en-CN" b="1" dirty="0">
              <a:solidFill>
                <a:srgbClr val="00B05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33176D-100F-6D4A-9D7B-0A3987D514DB}"/>
              </a:ext>
            </a:extLst>
          </p:cNvPr>
          <p:cNvSpPr txBox="1"/>
          <p:nvPr/>
        </p:nvSpPr>
        <p:spPr>
          <a:xfrm>
            <a:off x="6648664" y="3536783"/>
            <a:ext cx="10109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Hyundai</a:t>
            </a:r>
            <a:r>
              <a:rPr lang="zh-CN" altLang="en-US" dirty="0"/>
              <a:t> </a:t>
            </a:r>
            <a:r>
              <a:rPr lang="en-US" altLang="zh-CN" dirty="0"/>
              <a:t>Motor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  <a:endParaRPr lang="en-C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5CB290-1BD3-BB4D-945D-210267006BCA}"/>
              </a:ext>
            </a:extLst>
          </p:cNvPr>
          <p:cNvSpPr txBox="1"/>
          <p:nvPr/>
        </p:nvSpPr>
        <p:spPr>
          <a:xfrm>
            <a:off x="4539519" y="2705786"/>
            <a:ext cx="11355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Toyota</a:t>
            </a:r>
            <a:r>
              <a:rPr lang="zh-CN" altLang="en-US" dirty="0"/>
              <a:t> </a:t>
            </a:r>
            <a:r>
              <a:rPr lang="en-US" altLang="zh-CN" dirty="0"/>
              <a:t>Motor</a:t>
            </a:r>
            <a:r>
              <a:rPr lang="zh-CN" altLang="en-US" dirty="0"/>
              <a:t> </a:t>
            </a:r>
            <a:r>
              <a:rPr lang="en-US" altLang="zh-CN" dirty="0"/>
              <a:t>Corp</a:t>
            </a:r>
            <a:endParaRPr lang="en-C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B0C7CA-FE96-1243-8BC7-7A66B01A11EB}"/>
              </a:ext>
            </a:extLst>
          </p:cNvPr>
          <p:cNvSpPr txBox="1"/>
          <p:nvPr/>
        </p:nvSpPr>
        <p:spPr>
          <a:xfrm>
            <a:off x="3279899" y="2288947"/>
            <a:ext cx="11355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General</a:t>
            </a:r>
            <a:r>
              <a:rPr lang="zh-CN" altLang="en-US" dirty="0"/>
              <a:t> </a:t>
            </a:r>
            <a:r>
              <a:rPr lang="en-US" altLang="zh-CN" dirty="0"/>
              <a:t>Motors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983405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495B3-ED89-304F-AFE2-A5D37131D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1D479-92FB-E84A-9658-AAE7BECDE3D5}" type="slidenum">
              <a:rPr lang="en-CN" smtClean="0"/>
              <a:t>12</a:t>
            </a:fld>
            <a:endParaRPr lang="en-C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66DB27-04FB-3E44-B51C-464FB938C65E}"/>
              </a:ext>
            </a:extLst>
          </p:cNvPr>
          <p:cNvSpPr/>
          <p:nvPr/>
        </p:nvSpPr>
        <p:spPr>
          <a:xfrm>
            <a:off x="256780" y="293204"/>
            <a:ext cx="680225" cy="680225"/>
          </a:xfrm>
          <a:prstGeom prst="rect">
            <a:avLst/>
          </a:prstGeom>
          <a:solidFill>
            <a:srgbClr val="67B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22713D-3A6B-DF4D-AA7E-417777D6481B}"/>
              </a:ext>
            </a:extLst>
          </p:cNvPr>
          <p:cNvSpPr/>
          <p:nvPr/>
        </p:nvSpPr>
        <p:spPr>
          <a:xfrm>
            <a:off x="1100557" y="293204"/>
            <a:ext cx="249044" cy="680225"/>
          </a:xfrm>
          <a:prstGeom prst="rect">
            <a:avLst/>
          </a:prstGeom>
          <a:solidFill>
            <a:srgbClr val="67B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CEAD7D-4B73-5846-9835-6D28A7A2AA9A}"/>
              </a:ext>
            </a:extLst>
          </p:cNvPr>
          <p:cNvSpPr txBox="1"/>
          <p:nvPr/>
        </p:nvSpPr>
        <p:spPr>
          <a:xfrm>
            <a:off x="1513152" y="287411"/>
            <a:ext cx="10678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/>
              <a:t>Our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possible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partners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based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on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above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analysis</a:t>
            </a:r>
            <a:endParaRPr lang="en-CN" sz="4000" b="1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534B6C2-6B84-CF4F-BB04-6C029C0373FE}"/>
              </a:ext>
            </a:extLst>
          </p:cNvPr>
          <p:cNvGrpSpPr/>
          <p:nvPr/>
        </p:nvGrpSpPr>
        <p:grpSpPr>
          <a:xfrm>
            <a:off x="3938153" y="2402465"/>
            <a:ext cx="1338695" cy="1316798"/>
            <a:chOff x="6348523" y="2695815"/>
            <a:chExt cx="1338695" cy="131679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5A8E3E-19BE-D946-8940-0CE0CD4A7263}"/>
                </a:ext>
              </a:extLst>
            </p:cNvPr>
            <p:cNvSpPr txBox="1"/>
            <p:nvPr/>
          </p:nvSpPr>
          <p:spPr>
            <a:xfrm>
              <a:off x="6348523" y="3489393"/>
              <a:ext cx="13386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Toyota</a:t>
              </a:r>
              <a:endParaRPr lang="en-CN" sz="2800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21CAF8A-6BAB-0B47-BF8D-A37CA6DD1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48523" y="2695815"/>
              <a:ext cx="1212344" cy="840559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7D5F30E-B29E-4B4B-8438-BE542CD92A80}"/>
              </a:ext>
            </a:extLst>
          </p:cNvPr>
          <p:cNvGrpSpPr/>
          <p:nvPr/>
        </p:nvGrpSpPr>
        <p:grpSpPr>
          <a:xfrm>
            <a:off x="5622978" y="3304592"/>
            <a:ext cx="1733655" cy="1356288"/>
            <a:chOff x="4394056" y="2170657"/>
            <a:chExt cx="1733655" cy="135628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3595328-F7BC-AA45-86B3-0175EC055E17}"/>
                </a:ext>
              </a:extLst>
            </p:cNvPr>
            <p:cNvSpPr txBox="1"/>
            <p:nvPr/>
          </p:nvSpPr>
          <p:spPr>
            <a:xfrm>
              <a:off x="4425769" y="2942170"/>
              <a:ext cx="16702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/>
                <a:t>Hyundai</a:t>
              </a:r>
              <a:endParaRPr lang="en-CN" sz="3200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D1C0A78-6AE4-A745-9DDB-CB2E34C4A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4056" y="2170657"/>
              <a:ext cx="1733655" cy="84056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D7938E1-4760-424B-9585-DAA39DA66A6E}"/>
              </a:ext>
            </a:extLst>
          </p:cNvPr>
          <p:cNvGrpSpPr/>
          <p:nvPr/>
        </p:nvGrpSpPr>
        <p:grpSpPr>
          <a:xfrm>
            <a:off x="2372336" y="4004063"/>
            <a:ext cx="2060823" cy="678255"/>
            <a:chOff x="4171165" y="4062319"/>
            <a:chExt cx="2060823" cy="67825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2152DA-0492-E94F-AD23-43EFF7156DB6}"/>
                </a:ext>
              </a:extLst>
            </p:cNvPr>
            <p:cNvSpPr txBox="1"/>
            <p:nvPr/>
          </p:nvSpPr>
          <p:spPr>
            <a:xfrm>
              <a:off x="4458592" y="4371242"/>
              <a:ext cx="17733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Panasonic</a:t>
              </a:r>
              <a:endParaRPr lang="en-CN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C673CCB-EF58-D84D-AED7-84306E3A3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1165" y="4062319"/>
              <a:ext cx="1919114" cy="374777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3E22FE0-6ED5-2C47-9BC8-26C8B84CF193}"/>
              </a:ext>
            </a:extLst>
          </p:cNvPr>
          <p:cNvGrpSpPr/>
          <p:nvPr/>
        </p:nvGrpSpPr>
        <p:grpSpPr>
          <a:xfrm>
            <a:off x="7945117" y="4606810"/>
            <a:ext cx="989445" cy="985671"/>
            <a:chOff x="6238188" y="3969386"/>
            <a:chExt cx="989445" cy="98567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A2245C3-1A79-744A-8C19-E80641539575}"/>
                </a:ext>
              </a:extLst>
            </p:cNvPr>
            <p:cNvSpPr txBox="1"/>
            <p:nvPr/>
          </p:nvSpPr>
          <p:spPr>
            <a:xfrm>
              <a:off x="6238188" y="4585725"/>
              <a:ext cx="9894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Honda</a:t>
              </a:r>
              <a:endParaRPr lang="en-CN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B956EB5-1BD4-5548-8F14-A460C73D7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38188" y="3969386"/>
              <a:ext cx="768943" cy="629977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74A3EFC-3DEE-FC4E-B1C9-3EDD761F720F}"/>
              </a:ext>
            </a:extLst>
          </p:cNvPr>
          <p:cNvGrpSpPr/>
          <p:nvPr/>
        </p:nvGrpSpPr>
        <p:grpSpPr>
          <a:xfrm>
            <a:off x="6857487" y="1974490"/>
            <a:ext cx="998293" cy="849717"/>
            <a:chOff x="7307978" y="4071203"/>
            <a:chExt cx="998293" cy="84971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A39AF4-E067-5C4D-BBBC-AB71162CB846}"/>
                </a:ext>
              </a:extLst>
            </p:cNvPr>
            <p:cNvSpPr txBox="1"/>
            <p:nvPr/>
          </p:nvSpPr>
          <p:spPr>
            <a:xfrm>
              <a:off x="7604023" y="4551588"/>
              <a:ext cx="532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Kia</a:t>
              </a:r>
              <a:endParaRPr lang="en-CN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3B0D90A-02A7-9645-8A10-49E10B747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07978" y="4071203"/>
              <a:ext cx="998293" cy="517497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77EFF24-2134-2941-B7AB-EB53D3F18595}"/>
              </a:ext>
            </a:extLst>
          </p:cNvPr>
          <p:cNvGrpSpPr/>
          <p:nvPr/>
        </p:nvGrpSpPr>
        <p:grpSpPr>
          <a:xfrm>
            <a:off x="2039807" y="3283007"/>
            <a:ext cx="1401132" cy="551397"/>
            <a:chOff x="8811112" y="3716194"/>
            <a:chExt cx="1401132" cy="55139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53565FD-E41A-244B-AB91-376419F6BB5E}"/>
                </a:ext>
              </a:extLst>
            </p:cNvPr>
            <p:cNvSpPr txBox="1"/>
            <p:nvPr/>
          </p:nvSpPr>
          <p:spPr>
            <a:xfrm>
              <a:off x="9095502" y="3898259"/>
              <a:ext cx="9894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Toshiba</a:t>
              </a:r>
              <a:endParaRPr lang="en-CN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42DECB3-0008-114E-8601-CFF166A1A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11112" y="3716194"/>
              <a:ext cx="1401132" cy="31574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761C691-4A35-9945-9E6C-023D960A2360}"/>
              </a:ext>
            </a:extLst>
          </p:cNvPr>
          <p:cNvGrpSpPr/>
          <p:nvPr/>
        </p:nvGrpSpPr>
        <p:grpSpPr>
          <a:xfrm>
            <a:off x="7853847" y="3060205"/>
            <a:ext cx="1773396" cy="833545"/>
            <a:chOff x="8869074" y="2205001"/>
            <a:chExt cx="1773396" cy="83354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EB8D3A5-9680-514E-A162-015EC006E311}"/>
                </a:ext>
              </a:extLst>
            </p:cNvPr>
            <p:cNvSpPr txBox="1"/>
            <p:nvPr/>
          </p:nvSpPr>
          <p:spPr>
            <a:xfrm>
              <a:off x="8869074" y="2669214"/>
              <a:ext cx="17733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Nissan</a:t>
              </a:r>
              <a:r>
                <a:rPr lang="zh-CN" altLang="en-US" dirty="0"/>
                <a:t> </a:t>
              </a:r>
              <a:r>
                <a:rPr lang="en-US" altLang="zh-CN" dirty="0"/>
                <a:t>Motor</a:t>
              </a:r>
              <a:endParaRPr lang="en-CN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AEBF465-5F42-FC42-8507-810B12BA8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89686" y="2205001"/>
              <a:ext cx="675989" cy="563324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5B18254-FD37-C14F-B83F-A5D089CBB981}"/>
              </a:ext>
            </a:extLst>
          </p:cNvPr>
          <p:cNvGrpSpPr/>
          <p:nvPr/>
        </p:nvGrpSpPr>
        <p:grpSpPr>
          <a:xfrm>
            <a:off x="8379097" y="1388664"/>
            <a:ext cx="1773396" cy="1152473"/>
            <a:chOff x="8206025" y="1109639"/>
            <a:chExt cx="1773396" cy="115247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0D69034-125F-0C4E-A0E6-549353A26BE9}"/>
                </a:ext>
              </a:extLst>
            </p:cNvPr>
            <p:cNvSpPr txBox="1"/>
            <p:nvPr/>
          </p:nvSpPr>
          <p:spPr>
            <a:xfrm>
              <a:off x="8206025" y="1892780"/>
              <a:ext cx="17733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Wuhan</a:t>
              </a:r>
              <a:r>
                <a:rPr lang="zh-CN" altLang="en-US" dirty="0"/>
                <a:t> </a:t>
              </a:r>
              <a:r>
                <a:rPr lang="en-US" altLang="zh-CN" dirty="0"/>
                <a:t>Grove</a:t>
              </a:r>
              <a:endParaRPr lang="en-CN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00F4029-4CCA-0843-909F-D2C4D4F86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8557" y="1109639"/>
              <a:ext cx="703401" cy="859713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88CA0D4-5AE8-0D4F-A389-140BE152FD36}"/>
              </a:ext>
            </a:extLst>
          </p:cNvPr>
          <p:cNvGrpSpPr/>
          <p:nvPr/>
        </p:nvGrpSpPr>
        <p:grpSpPr>
          <a:xfrm>
            <a:off x="5486018" y="1488971"/>
            <a:ext cx="1792329" cy="875221"/>
            <a:chOff x="3672401" y="1157921"/>
            <a:chExt cx="1792329" cy="875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39BA5CC-43EA-274C-BCBB-DD6436295574}"/>
                </a:ext>
              </a:extLst>
            </p:cNvPr>
            <p:cNvSpPr txBox="1"/>
            <p:nvPr/>
          </p:nvSpPr>
          <p:spPr>
            <a:xfrm>
              <a:off x="3799186" y="1663810"/>
              <a:ext cx="16655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/>
                <a:t>Faw</a:t>
              </a:r>
              <a:endParaRPr lang="en-CN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A8AB010-1F0A-904C-867E-0F9C23800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672401" y="1157921"/>
              <a:ext cx="845455" cy="601964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B31352D-5793-4F49-ADE9-51B1A895F815}"/>
              </a:ext>
            </a:extLst>
          </p:cNvPr>
          <p:cNvGrpSpPr/>
          <p:nvPr/>
        </p:nvGrpSpPr>
        <p:grpSpPr>
          <a:xfrm>
            <a:off x="2082390" y="1349551"/>
            <a:ext cx="1733656" cy="1204924"/>
            <a:chOff x="1039597" y="1277514"/>
            <a:chExt cx="1733656" cy="120492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B04D12-ED37-2F42-A3C7-7FC041D2D0B3}"/>
                </a:ext>
              </a:extLst>
            </p:cNvPr>
            <p:cNvSpPr txBox="1"/>
            <p:nvPr/>
          </p:nvSpPr>
          <p:spPr>
            <a:xfrm>
              <a:off x="1039597" y="2113106"/>
              <a:ext cx="1733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General</a:t>
              </a:r>
              <a:r>
                <a:rPr lang="zh-CN" altLang="en-US" dirty="0"/>
                <a:t> </a:t>
              </a:r>
              <a:r>
                <a:rPr lang="en-US" altLang="zh-CN" dirty="0"/>
                <a:t>Motors</a:t>
              </a:r>
              <a:endParaRPr lang="en-CN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598ADD1-6CC8-CD42-9D29-217D8D7A8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458207" y="1277514"/>
              <a:ext cx="927100" cy="8382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0DB2784-7AB5-A247-80D6-2379DD4325AB}"/>
              </a:ext>
            </a:extLst>
          </p:cNvPr>
          <p:cNvGrpSpPr/>
          <p:nvPr/>
        </p:nvGrpSpPr>
        <p:grpSpPr>
          <a:xfrm>
            <a:off x="937005" y="4252673"/>
            <a:ext cx="1773396" cy="1338250"/>
            <a:chOff x="1353584" y="2834456"/>
            <a:chExt cx="1773396" cy="133825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31EEA78-5C12-4248-BCD7-209320316B85}"/>
                </a:ext>
              </a:extLst>
            </p:cNvPr>
            <p:cNvSpPr txBox="1"/>
            <p:nvPr/>
          </p:nvSpPr>
          <p:spPr>
            <a:xfrm>
              <a:off x="1353584" y="3526375"/>
              <a:ext cx="17733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dirty="0"/>
                <a:t>Huangg</a:t>
              </a:r>
              <a:r>
                <a:rPr lang="en-US" altLang="zh-CN" dirty="0"/>
                <a:t>ang</a:t>
              </a:r>
              <a:r>
                <a:rPr lang="zh-CN" altLang="en-US" dirty="0"/>
                <a:t> </a:t>
              </a:r>
              <a:r>
                <a:rPr lang="en-US" altLang="zh-CN" dirty="0"/>
                <a:t>grove</a:t>
              </a:r>
              <a:r>
                <a:rPr lang="zh-CN" altLang="en-US" dirty="0"/>
                <a:t> </a:t>
              </a:r>
              <a:r>
                <a:rPr lang="en-US" altLang="zh-CN" dirty="0"/>
                <a:t>Hydrogen</a:t>
              </a:r>
              <a:endParaRPr lang="en-CN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1419B18-62F0-D04B-8E65-20AD31136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31538" y="2834456"/>
              <a:ext cx="528816" cy="646331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C92B7D5-6F00-6E45-B1BE-BF372E9F6993}"/>
              </a:ext>
            </a:extLst>
          </p:cNvPr>
          <p:cNvGrpSpPr/>
          <p:nvPr/>
        </p:nvGrpSpPr>
        <p:grpSpPr>
          <a:xfrm>
            <a:off x="3297370" y="4949719"/>
            <a:ext cx="1773396" cy="924436"/>
            <a:chOff x="2943105" y="5584871"/>
            <a:chExt cx="1773396" cy="92443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4CB466D-7D9B-F242-A42E-87A4976075DB}"/>
                </a:ext>
              </a:extLst>
            </p:cNvPr>
            <p:cNvSpPr txBox="1"/>
            <p:nvPr/>
          </p:nvSpPr>
          <p:spPr>
            <a:xfrm>
              <a:off x="2943105" y="5862976"/>
              <a:ext cx="17733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Hubei</a:t>
              </a:r>
              <a:r>
                <a:rPr lang="zh-CN" altLang="en-US" dirty="0"/>
                <a:t> </a:t>
              </a:r>
              <a:r>
                <a:rPr lang="en-US" altLang="zh-CN" dirty="0" err="1"/>
                <a:t>Techpow</a:t>
              </a:r>
              <a:r>
                <a:rPr lang="zh-CN" altLang="en-US" dirty="0"/>
                <a:t> </a:t>
              </a:r>
              <a:r>
                <a:rPr lang="en-US" altLang="zh-CN" dirty="0"/>
                <a:t>Electric</a:t>
              </a:r>
              <a:r>
                <a:rPr lang="zh-CN" altLang="en-US" dirty="0"/>
                <a:t> </a:t>
              </a:r>
              <a:r>
                <a:rPr lang="en-US" altLang="zh-CN" dirty="0"/>
                <a:t>Co.,</a:t>
              </a:r>
              <a:r>
                <a:rPr lang="zh-CN" altLang="en-US" dirty="0"/>
                <a:t> </a:t>
              </a:r>
              <a:r>
                <a:rPr lang="en-US" altLang="zh-CN" dirty="0"/>
                <a:t>Ltd</a:t>
              </a:r>
              <a:endParaRPr lang="en-CN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47D7A0E-ED46-754F-80D9-5C0F2277E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973190" y="5584871"/>
              <a:ext cx="1682506" cy="334562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976C9C5-BD15-6D41-B94B-4EED3C2C6995}"/>
              </a:ext>
            </a:extLst>
          </p:cNvPr>
          <p:cNvGrpSpPr/>
          <p:nvPr/>
        </p:nvGrpSpPr>
        <p:grpSpPr>
          <a:xfrm>
            <a:off x="5912625" y="5493799"/>
            <a:ext cx="1773396" cy="862551"/>
            <a:chOff x="5328010" y="5325306"/>
            <a:chExt cx="1773396" cy="86255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618E36-5C6B-D941-9673-8A46B148EE22}"/>
                </a:ext>
              </a:extLst>
            </p:cNvPr>
            <p:cNvSpPr txBox="1"/>
            <p:nvPr/>
          </p:nvSpPr>
          <p:spPr>
            <a:xfrm>
              <a:off x="5328010" y="5818525"/>
              <a:ext cx="17733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Beijing</a:t>
              </a:r>
              <a:r>
                <a:rPr lang="zh-CN" altLang="en-US" dirty="0"/>
                <a:t> </a:t>
              </a:r>
              <a:r>
                <a:rPr lang="en-US" altLang="zh-CN" dirty="0" err="1"/>
                <a:t>Sinohytec</a:t>
              </a:r>
              <a:r>
                <a:rPr lang="zh-CN" altLang="en-US" dirty="0"/>
                <a:t> </a:t>
              </a:r>
              <a:endParaRPr lang="en-CN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212A943-1A14-054B-8177-7264ECDA7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45159" y="5325306"/>
              <a:ext cx="1251058" cy="493839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8EE4885-B79D-4C4B-8EE4-D56C6CB8982E}"/>
              </a:ext>
            </a:extLst>
          </p:cNvPr>
          <p:cNvGrpSpPr/>
          <p:nvPr/>
        </p:nvGrpSpPr>
        <p:grpSpPr>
          <a:xfrm>
            <a:off x="9059609" y="4312986"/>
            <a:ext cx="1773396" cy="963670"/>
            <a:chOff x="8490721" y="4386070"/>
            <a:chExt cx="1773396" cy="96367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6651411-6B32-6A41-8BA8-66181502FFC6}"/>
                </a:ext>
              </a:extLst>
            </p:cNvPr>
            <p:cNvSpPr txBox="1"/>
            <p:nvPr/>
          </p:nvSpPr>
          <p:spPr>
            <a:xfrm>
              <a:off x="8490721" y="4980408"/>
              <a:ext cx="17733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Wuhan</a:t>
              </a:r>
              <a:r>
                <a:rPr lang="zh-CN" altLang="en-US" dirty="0"/>
                <a:t> </a:t>
              </a:r>
              <a:r>
                <a:rPr lang="en-US" altLang="zh-CN" dirty="0" err="1"/>
                <a:t>Luogefu</a:t>
              </a:r>
              <a:endParaRPr lang="en-CN" dirty="0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499EB6F-88A1-0C40-9CCC-A2BFD75AF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95264" y="4386070"/>
              <a:ext cx="507083" cy="6197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3661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495B3-ED89-304F-AFE2-A5D37131D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1D479-92FB-E84A-9658-AAE7BECDE3D5}" type="slidenum">
              <a:rPr lang="en-CN" smtClean="0"/>
              <a:t>13</a:t>
            </a:fld>
            <a:endParaRPr lang="en-C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66DB27-04FB-3E44-B51C-464FB938C65E}"/>
              </a:ext>
            </a:extLst>
          </p:cNvPr>
          <p:cNvSpPr/>
          <p:nvPr/>
        </p:nvSpPr>
        <p:spPr>
          <a:xfrm>
            <a:off x="256780" y="293204"/>
            <a:ext cx="680225" cy="680225"/>
          </a:xfrm>
          <a:prstGeom prst="rect">
            <a:avLst/>
          </a:prstGeom>
          <a:solidFill>
            <a:srgbClr val="67B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22713D-3A6B-DF4D-AA7E-417777D6481B}"/>
              </a:ext>
            </a:extLst>
          </p:cNvPr>
          <p:cNvSpPr/>
          <p:nvPr/>
        </p:nvSpPr>
        <p:spPr>
          <a:xfrm>
            <a:off x="1100557" y="293204"/>
            <a:ext cx="249044" cy="680225"/>
          </a:xfrm>
          <a:prstGeom prst="rect">
            <a:avLst/>
          </a:prstGeom>
          <a:solidFill>
            <a:srgbClr val="67B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CEAD7D-4B73-5846-9835-6D28A7A2AA9A}"/>
              </a:ext>
            </a:extLst>
          </p:cNvPr>
          <p:cNvSpPr txBox="1"/>
          <p:nvPr/>
        </p:nvSpPr>
        <p:spPr>
          <a:xfrm>
            <a:off x="1513152" y="287411"/>
            <a:ext cx="10678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/>
              <a:t>Our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suggestion</a:t>
            </a:r>
            <a:endParaRPr lang="en-CN" sz="4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CF0C3A-A385-7349-B437-B515C64F73E9}"/>
              </a:ext>
            </a:extLst>
          </p:cNvPr>
          <p:cNvSpPr txBox="1"/>
          <p:nvPr/>
        </p:nvSpPr>
        <p:spPr>
          <a:xfrm>
            <a:off x="7948448" y="4684092"/>
            <a:ext cx="3405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>
                <a:solidFill>
                  <a:srgbClr val="00B050"/>
                </a:solidFill>
              </a:rPr>
              <a:t>Most valuable </a:t>
            </a:r>
            <a:r>
              <a:rPr lang="en-US" altLang="zh-CN" b="1" dirty="0">
                <a:solidFill>
                  <a:srgbClr val="00B050"/>
                </a:solidFill>
              </a:rPr>
              <a:t>s</a:t>
            </a:r>
            <a:r>
              <a:rPr lang="en-CN" b="1" dirty="0">
                <a:solidFill>
                  <a:srgbClr val="00B050"/>
                </a:solidFill>
              </a:rPr>
              <a:t>trategic partner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40313B-591B-DD4A-9D1B-6F93E1816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31" y="1518883"/>
            <a:ext cx="6030868" cy="4395944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6085D5F-F66E-1849-9AC6-A2E2739EEC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280697"/>
              </p:ext>
            </p:extLst>
          </p:nvPr>
        </p:nvGraphicFramePr>
        <p:xfrm>
          <a:off x="7247868" y="931801"/>
          <a:ext cx="4330701" cy="36147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75777">
                  <a:extLst>
                    <a:ext uri="{9D8B030D-6E8A-4147-A177-3AD203B41FA5}">
                      <a16:colId xmlns:a16="http://schemas.microsoft.com/office/drawing/2014/main" val="2479519222"/>
                    </a:ext>
                  </a:extLst>
                </a:gridCol>
                <a:gridCol w="827462">
                  <a:extLst>
                    <a:ext uri="{9D8B030D-6E8A-4147-A177-3AD203B41FA5}">
                      <a16:colId xmlns:a16="http://schemas.microsoft.com/office/drawing/2014/main" val="809828812"/>
                    </a:ext>
                  </a:extLst>
                </a:gridCol>
                <a:gridCol w="827462">
                  <a:extLst>
                    <a:ext uri="{9D8B030D-6E8A-4147-A177-3AD203B41FA5}">
                      <a16:colId xmlns:a16="http://schemas.microsoft.com/office/drawing/2014/main" val="1126829147"/>
                    </a:ext>
                  </a:extLst>
                </a:gridCol>
              </a:tblGrid>
              <a:tr h="33267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Comparison</a:t>
                      </a:r>
                      <a:endParaRPr lang="en-C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Hyundai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Toyota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39515502"/>
                  </a:ext>
                </a:extLst>
              </a:tr>
              <a:tr h="3326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Classification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800" u="none" strike="noStrike" dirty="0">
                          <a:effectLst/>
                        </a:rPr>
                        <a:t>3.6</a:t>
                      </a:r>
                      <a:endParaRPr lang="en-C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800" u="none" strike="noStrike" dirty="0">
                          <a:effectLst/>
                        </a:rPr>
                        <a:t>1.8</a:t>
                      </a:r>
                      <a:endParaRPr lang="en-C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49816223"/>
                  </a:ext>
                </a:extLst>
              </a:tr>
              <a:tr h="3326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Legal status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800" u="none" strike="noStrike" dirty="0">
                          <a:effectLst/>
                        </a:rPr>
                        <a:t>3.67</a:t>
                      </a:r>
                      <a:endParaRPr lang="en-C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800" u="none" strike="noStrike" dirty="0">
                          <a:effectLst/>
                        </a:rPr>
                        <a:t>1.32</a:t>
                      </a:r>
                      <a:endParaRPr lang="en-C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8948410"/>
                  </a:ext>
                </a:extLst>
              </a:tr>
              <a:tr h="6541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Patent citation overall portfolio strength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800" u="none" strike="noStrike" dirty="0">
                          <a:effectLst/>
                        </a:rPr>
                        <a:t>5</a:t>
                      </a:r>
                      <a:endParaRPr lang="en-C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800" u="none" strike="noStrike" dirty="0">
                          <a:effectLst/>
                        </a:rPr>
                        <a:t>3</a:t>
                      </a:r>
                      <a:endParaRPr lang="en-C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3063115"/>
                  </a:ext>
                </a:extLst>
              </a:tr>
              <a:tr h="6541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Patent citations dependencies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800" u="none" strike="noStrike" dirty="0">
                          <a:effectLst/>
                        </a:rPr>
                        <a:t>5</a:t>
                      </a:r>
                      <a:endParaRPr lang="en-C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800" u="none" strike="noStrike" dirty="0">
                          <a:effectLst/>
                        </a:rPr>
                        <a:t>3</a:t>
                      </a:r>
                      <a:endParaRPr lang="en-C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01504418"/>
                  </a:ext>
                </a:extLst>
              </a:tr>
              <a:tr h="6541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Patent family strength in target region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800" u="none" strike="noStrike" dirty="0">
                          <a:effectLst/>
                        </a:rPr>
                        <a:t>4.7</a:t>
                      </a:r>
                      <a:endParaRPr lang="en-C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2418565"/>
                  </a:ext>
                </a:extLst>
              </a:tr>
              <a:tr h="6541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Score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13.82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53642620"/>
                  </a:ext>
                </a:extLst>
              </a:tr>
            </a:tbl>
          </a:graphicData>
        </a:graphic>
      </p:graphicFrame>
      <p:pic>
        <p:nvPicPr>
          <p:cNvPr id="13" name="Picture 2" descr="Hyundai Logo, HD Png, Meaning, Information">
            <a:extLst>
              <a:ext uri="{FF2B5EF4-FFF2-40B4-BE49-F238E27FC236}">
                <a16:creationId xmlns:a16="http://schemas.microsoft.com/office/drawing/2014/main" id="{437F642B-01BC-044E-BFBC-7D1C072701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8" r="12836"/>
          <a:stretch/>
        </p:blipFill>
        <p:spPr bwMode="auto">
          <a:xfrm>
            <a:off x="8506504" y="5190953"/>
            <a:ext cx="1813427" cy="134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752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C8D83-BE2E-0C48-9722-561418232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1D479-92FB-E84A-9658-AAE7BECDE3D5}" type="slidenum">
              <a:rPr lang="en-CN" smtClean="0"/>
              <a:t>14</a:t>
            </a:fld>
            <a:endParaRPr lang="en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1D985F-EE04-1D41-BEFB-B5CA92F76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796" y="1098463"/>
            <a:ext cx="5452804" cy="54753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3C42B2A-8049-1E45-851F-CA9E24B00411}"/>
              </a:ext>
            </a:extLst>
          </p:cNvPr>
          <p:cNvSpPr/>
          <p:nvPr/>
        </p:nvSpPr>
        <p:spPr>
          <a:xfrm>
            <a:off x="367990" y="289931"/>
            <a:ext cx="680225" cy="680225"/>
          </a:xfrm>
          <a:prstGeom prst="rect">
            <a:avLst/>
          </a:prstGeom>
          <a:solidFill>
            <a:srgbClr val="67B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784D2C-521A-3645-8A15-6B08255C95AF}"/>
              </a:ext>
            </a:extLst>
          </p:cNvPr>
          <p:cNvSpPr/>
          <p:nvPr/>
        </p:nvSpPr>
        <p:spPr>
          <a:xfrm>
            <a:off x="1211767" y="289931"/>
            <a:ext cx="249044" cy="680225"/>
          </a:xfrm>
          <a:prstGeom prst="rect">
            <a:avLst/>
          </a:prstGeom>
          <a:solidFill>
            <a:srgbClr val="67B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06208A-1744-A94E-AF1C-042C09B75C06}"/>
              </a:ext>
            </a:extLst>
          </p:cNvPr>
          <p:cNvSpPr txBox="1"/>
          <p:nvPr/>
        </p:nvSpPr>
        <p:spPr>
          <a:xfrm>
            <a:off x="1624363" y="284138"/>
            <a:ext cx="7727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/>
              <a:t>Classification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Circle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for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cooperation</a:t>
            </a:r>
            <a:endParaRPr lang="en-US" sz="4000" b="1" dirty="0"/>
          </a:p>
        </p:txBody>
      </p:sp>
      <p:pic>
        <p:nvPicPr>
          <p:cNvPr id="1026" name="Picture 2" descr="Hyundai Logo, HD Png, Meaning, Information">
            <a:extLst>
              <a:ext uri="{FF2B5EF4-FFF2-40B4-BE49-F238E27FC236}">
                <a16:creationId xmlns:a16="http://schemas.microsoft.com/office/drawing/2014/main" id="{4C5B2971-E57F-8748-8ADD-05E7BEBCA2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8" r="12836"/>
          <a:stretch/>
        </p:blipFill>
        <p:spPr bwMode="auto">
          <a:xfrm>
            <a:off x="5016844" y="3176957"/>
            <a:ext cx="1813427" cy="134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47A810-5118-244D-A08F-D321BAB21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289" y="1466221"/>
            <a:ext cx="1993900" cy="355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977270-B529-7A41-92D3-4341F725E22F}"/>
              </a:ext>
            </a:extLst>
          </p:cNvPr>
          <p:cNvSpPr txBox="1"/>
          <p:nvPr/>
        </p:nvSpPr>
        <p:spPr>
          <a:xfrm>
            <a:off x="9351819" y="2704690"/>
            <a:ext cx="2362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Most relevant points for Cooperation </a:t>
            </a:r>
          </a:p>
        </p:txBody>
      </p:sp>
    </p:spTree>
    <p:extLst>
      <p:ext uri="{BB962C8B-B14F-4D97-AF65-F5344CB8AC3E}">
        <p14:creationId xmlns:p14="http://schemas.microsoft.com/office/powerpoint/2010/main" val="147592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BF2E99-3F89-A546-A046-4275C732A8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8" t="3373"/>
          <a:stretch/>
        </p:blipFill>
        <p:spPr>
          <a:xfrm>
            <a:off x="0" y="0"/>
            <a:ext cx="12246659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C8D83-BE2E-0C48-9722-561418232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1D479-92FB-E84A-9658-AAE7BECDE3D5}" type="slidenum">
              <a:rPr lang="en-CN" smtClean="0"/>
              <a:t>15</a:t>
            </a:fld>
            <a:endParaRPr lang="en-C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1DFC64-E784-344C-A3A3-EF50C38F009A}"/>
              </a:ext>
            </a:extLst>
          </p:cNvPr>
          <p:cNvSpPr txBox="1"/>
          <p:nvPr/>
        </p:nvSpPr>
        <p:spPr>
          <a:xfrm>
            <a:off x="6789105" y="127362"/>
            <a:ext cx="3395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</a:rPr>
              <a:t>Patents</a:t>
            </a:r>
            <a:r>
              <a:rPr lang="zh-CN" altLang="en-US" sz="3600" b="1" dirty="0">
                <a:solidFill>
                  <a:schemeClr val="bg1"/>
                </a:solidFill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</a:rPr>
              <a:t>Terrain</a:t>
            </a:r>
            <a:r>
              <a:rPr lang="zh-CN" altLang="en-US" sz="3600" b="1" dirty="0">
                <a:solidFill>
                  <a:schemeClr val="bg1"/>
                </a:solidFill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</a:rPr>
              <a:t>for</a:t>
            </a:r>
            <a:r>
              <a:rPr lang="zh-CN" altLang="en-US" sz="3600" b="1" dirty="0">
                <a:solidFill>
                  <a:schemeClr val="bg1"/>
                </a:solidFill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</a:rPr>
              <a:t>Cooperation</a:t>
            </a:r>
            <a:r>
              <a:rPr lang="zh-CN" altLang="en-US" sz="3600" b="1" dirty="0">
                <a:solidFill>
                  <a:schemeClr val="bg1"/>
                </a:solidFill>
              </a:rPr>
              <a:t> </a:t>
            </a:r>
            <a:endParaRPr lang="en-CN" sz="3600" b="1"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AE4464B-DDDF-E948-953C-DA45D1CBF0DB}"/>
              </a:ext>
            </a:extLst>
          </p:cNvPr>
          <p:cNvGrpSpPr/>
          <p:nvPr/>
        </p:nvGrpSpPr>
        <p:grpSpPr>
          <a:xfrm>
            <a:off x="5704573" y="127362"/>
            <a:ext cx="1092821" cy="680225"/>
            <a:chOff x="5290301" y="156671"/>
            <a:chExt cx="1092821" cy="68022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0B63CD-409C-ED48-865A-5E5C722F0799}"/>
                </a:ext>
              </a:extLst>
            </p:cNvPr>
            <p:cNvSpPr/>
            <p:nvPr/>
          </p:nvSpPr>
          <p:spPr>
            <a:xfrm>
              <a:off x="5290301" y="156671"/>
              <a:ext cx="680225" cy="680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A688692-9503-014F-81E7-63CC0EF5508A}"/>
                </a:ext>
              </a:extLst>
            </p:cNvPr>
            <p:cNvSpPr/>
            <p:nvPr/>
          </p:nvSpPr>
          <p:spPr>
            <a:xfrm>
              <a:off x="6134078" y="156671"/>
              <a:ext cx="249044" cy="680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4DE170A-C44F-2F40-BB7B-F5BD22BA4165}"/>
              </a:ext>
            </a:extLst>
          </p:cNvPr>
          <p:cNvSpPr txBox="1"/>
          <p:nvPr/>
        </p:nvSpPr>
        <p:spPr>
          <a:xfrm>
            <a:off x="7883611" y="2398846"/>
            <a:ext cx="23005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dirty="0">
                <a:solidFill>
                  <a:srgbClr val="FFFF00"/>
                </a:solidFill>
              </a:rPr>
              <a:t>Relevant patents </a:t>
            </a:r>
            <a:r>
              <a:rPr lang="en-CN" sz="2400" b="1" dirty="0">
                <a:solidFill>
                  <a:srgbClr val="FFFF00"/>
                </a:solidFill>
              </a:rPr>
              <a:t>distribution</a:t>
            </a:r>
            <a:r>
              <a:rPr lang="en-CN" sz="2400" dirty="0">
                <a:solidFill>
                  <a:srgbClr val="FFFF00"/>
                </a:solidFill>
              </a:rPr>
              <a:t> </a:t>
            </a:r>
          </a:p>
          <a:p>
            <a:r>
              <a:rPr lang="en-US" sz="2400" dirty="0">
                <a:solidFill>
                  <a:srgbClr val="FFFF00"/>
                </a:solidFill>
              </a:rPr>
              <a:t>for success in </a:t>
            </a:r>
            <a:r>
              <a:rPr lang="en-US" sz="2400" b="1" dirty="0">
                <a:solidFill>
                  <a:srgbClr val="FFFF00"/>
                </a:solidFill>
              </a:rPr>
              <a:t>negotiation</a:t>
            </a:r>
            <a:endParaRPr lang="en-CN" sz="2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435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4E53C7-8B1B-124E-AC03-D74883F83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1D479-92FB-E84A-9658-AAE7BECDE3D5}" type="slidenum">
              <a:rPr lang="en-CN" smtClean="0"/>
              <a:t>16</a:t>
            </a:fld>
            <a:endParaRPr lang="en-C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4484CE-B3B5-5043-97BF-0BD5F1421109}"/>
              </a:ext>
            </a:extLst>
          </p:cNvPr>
          <p:cNvSpPr/>
          <p:nvPr/>
        </p:nvSpPr>
        <p:spPr>
          <a:xfrm>
            <a:off x="367990" y="289931"/>
            <a:ext cx="680225" cy="680225"/>
          </a:xfrm>
          <a:prstGeom prst="rect">
            <a:avLst/>
          </a:prstGeom>
          <a:solidFill>
            <a:srgbClr val="67B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D13DCE-C323-DA4C-B258-927CA041DE79}"/>
              </a:ext>
            </a:extLst>
          </p:cNvPr>
          <p:cNvSpPr/>
          <p:nvPr/>
        </p:nvSpPr>
        <p:spPr>
          <a:xfrm>
            <a:off x="1211767" y="289931"/>
            <a:ext cx="249044" cy="680225"/>
          </a:xfrm>
          <a:prstGeom prst="rect">
            <a:avLst/>
          </a:prstGeom>
          <a:solidFill>
            <a:srgbClr val="67B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E30849-3479-0E4A-B88D-EF5AFDD02A79}"/>
              </a:ext>
            </a:extLst>
          </p:cNvPr>
          <p:cNvSpPr txBox="1"/>
          <p:nvPr/>
        </p:nvSpPr>
        <p:spPr>
          <a:xfrm>
            <a:off x="1624363" y="284138"/>
            <a:ext cx="5507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/>
              <a:t>Limitations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&amp;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Challenges</a:t>
            </a:r>
            <a:r>
              <a:rPr lang="zh-CN" altLang="en-US" sz="4000" b="1" dirty="0"/>
              <a:t> </a:t>
            </a:r>
            <a:endParaRPr lang="en-US" sz="4000" b="1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A815A37-8128-3449-B28F-1B1CD1CB4AFF}"/>
              </a:ext>
            </a:extLst>
          </p:cNvPr>
          <p:cNvGrpSpPr/>
          <p:nvPr/>
        </p:nvGrpSpPr>
        <p:grpSpPr>
          <a:xfrm>
            <a:off x="584997" y="2682538"/>
            <a:ext cx="3916977" cy="1492924"/>
            <a:chOff x="630657" y="2252763"/>
            <a:chExt cx="3916977" cy="149292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E9B37A-A476-5D41-97ED-1CDD3CF117D3}"/>
                </a:ext>
              </a:extLst>
            </p:cNvPr>
            <p:cNvSpPr txBox="1"/>
            <p:nvPr/>
          </p:nvSpPr>
          <p:spPr>
            <a:xfrm>
              <a:off x="653923" y="2822357"/>
              <a:ext cx="36310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/>
                <a:t>How</a:t>
              </a:r>
              <a:r>
                <a:rPr lang="zh-CN" altLang="en-US" dirty="0"/>
                <a:t> </a:t>
              </a:r>
              <a:r>
                <a:rPr lang="en-US" altLang="zh-CN" dirty="0"/>
                <a:t>about</a:t>
              </a:r>
              <a:r>
                <a:rPr lang="en-US" dirty="0"/>
                <a:t> </a:t>
              </a:r>
              <a:r>
                <a:rPr lang="en-US" altLang="zh-CN" dirty="0"/>
                <a:t>“</a:t>
              </a:r>
              <a:r>
                <a:rPr lang="en-US" dirty="0"/>
                <a:t>next</a:t>
              </a:r>
              <a:r>
                <a:rPr lang="en-US" altLang="zh-CN" dirty="0"/>
                <a:t>”</a:t>
              </a:r>
              <a:r>
                <a:rPr lang="zh-CN" altLang="en-US" dirty="0"/>
                <a:t> </a:t>
              </a:r>
              <a:r>
                <a:rPr lang="en-US" altLang="zh-CN" dirty="0"/>
                <a:t>and</a:t>
              </a:r>
              <a:r>
                <a:rPr lang="zh-CN" altLang="en-US" dirty="0"/>
                <a:t> </a:t>
              </a:r>
              <a:r>
                <a:rPr lang="en-US" altLang="zh-CN" dirty="0"/>
                <a:t>“Private</a:t>
              </a:r>
              <a:r>
                <a:rPr lang="zh-CN" altLang="en-US" dirty="0"/>
                <a:t> </a:t>
              </a:r>
              <a:r>
                <a:rPr lang="en-US" altLang="zh-CN" dirty="0"/>
                <a:t>owners”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/>
                <a:t>e.g.,</a:t>
              </a:r>
              <a:r>
                <a:rPr lang="zh-CN" altLang="en-US" dirty="0"/>
                <a:t> </a:t>
              </a:r>
              <a:r>
                <a:rPr lang="en-US" altLang="zh-CN" dirty="0"/>
                <a:t>Ballard,</a:t>
              </a:r>
              <a:r>
                <a:rPr lang="zh-CN" altLang="en-US" dirty="0"/>
                <a:t> </a:t>
              </a:r>
              <a:r>
                <a:rPr lang="en-US" altLang="zh-CN" dirty="0"/>
                <a:t>a</a:t>
              </a:r>
              <a:r>
                <a:rPr lang="zh-CN" altLang="en-US" dirty="0"/>
                <a:t> </a:t>
              </a:r>
              <a:r>
                <a:rPr lang="en-US" altLang="zh-CN" dirty="0"/>
                <a:t>non-top</a:t>
              </a:r>
              <a:r>
                <a:rPr lang="zh-CN" altLang="en-US" dirty="0"/>
                <a:t> </a:t>
              </a:r>
              <a:r>
                <a:rPr lang="en-US" altLang="zh-CN" dirty="0"/>
                <a:t>company</a:t>
              </a:r>
              <a:r>
                <a:rPr lang="en-US" dirty="0"/>
                <a:t> </a:t>
              </a:r>
              <a:endParaRPr lang="en-CN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7C95330-8B77-BC4A-8E81-D2A9C266980B}"/>
                </a:ext>
              </a:extLst>
            </p:cNvPr>
            <p:cNvSpPr txBox="1"/>
            <p:nvPr/>
          </p:nvSpPr>
          <p:spPr>
            <a:xfrm>
              <a:off x="630657" y="2252763"/>
              <a:ext cx="39169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</a:rPr>
                <a:t>01</a:t>
              </a:r>
              <a:r>
                <a:rPr lang="zh-CN" altLang="en-US" sz="2800" b="1" dirty="0">
                  <a:solidFill>
                    <a:srgbClr val="00B050"/>
                  </a:solidFill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</a:rPr>
                <a:t>Analysis</a:t>
              </a:r>
              <a:r>
                <a:rPr lang="zh-CN" altLang="en-US" sz="2800" b="1" dirty="0">
                  <a:solidFill>
                    <a:srgbClr val="00B050"/>
                  </a:solidFill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</a:rPr>
                <a:t>Strategy</a:t>
              </a:r>
              <a:endParaRPr lang="en-CN" sz="28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BA4B31-5FE6-C34B-B718-9B4A3A1DE4D2}"/>
              </a:ext>
            </a:extLst>
          </p:cNvPr>
          <p:cNvGrpSpPr/>
          <p:nvPr/>
        </p:nvGrpSpPr>
        <p:grpSpPr>
          <a:xfrm>
            <a:off x="8275023" y="1480638"/>
            <a:ext cx="3916977" cy="1725120"/>
            <a:chOff x="4826308" y="1500403"/>
            <a:chExt cx="3916977" cy="172512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7F7A1C3-D287-F54A-9623-A81EF418C20A}"/>
                </a:ext>
              </a:extLst>
            </p:cNvPr>
            <p:cNvSpPr txBox="1"/>
            <p:nvPr/>
          </p:nvSpPr>
          <p:spPr>
            <a:xfrm>
              <a:off x="4826308" y="1500403"/>
              <a:ext cx="39169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</a:rPr>
                <a:t>03</a:t>
              </a:r>
              <a:r>
                <a:rPr lang="zh-CN" altLang="en-US" sz="2800" b="1" dirty="0">
                  <a:solidFill>
                    <a:srgbClr val="00B050"/>
                  </a:solidFill>
                </a:rPr>
                <a:t> </a:t>
              </a:r>
              <a:r>
                <a:rPr lang="en-CN" sz="2800" b="1" dirty="0">
                  <a:solidFill>
                    <a:srgbClr val="00B050"/>
                  </a:solidFill>
                </a:rPr>
                <a:t>Cita</a:t>
              </a:r>
              <a:r>
                <a:rPr lang="en-US" altLang="zh-CN" sz="2800" b="1" dirty="0" err="1">
                  <a:solidFill>
                    <a:srgbClr val="00B050"/>
                  </a:solidFill>
                </a:rPr>
                <a:t>tion</a:t>
              </a:r>
              <a:r>
                <a:rPr lang="zh-CN" altLang="en-US" sz="2800" b="1" dirty="0">
                  <a:solidFill>
                    <a:srgbClr val="00B050"/>
                  </a:solidFill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</a:rPr>
                <a:t>Status</a:t>
              </a:r>
              <a:endParaRPr lang="en-CN" sz="2800" b="1" dirty="0">
                <a:solidFill>
                  <a:srgbClr val="00B050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0D9BF0F-6F16-3E4D-A7B4-8308171377E4}"/>
                </a:ext>
              </a:extLst>
            </p:cNvPr>
            <p:cNvSpPr txBox="1"/>
            <p:nvPr/>
          </p:nvSpPr>
          <p:spPr>
            <a:xfrm>
              <a:off x="4858304" y="2025194"/>
              <a:ext cx="351874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/>
                <a:t>Cited</a:t>
              </a:r>
              <a:r>
                <a:rPr lang="zh-CN" altLang="en-US" dirty="0"/>
                <a:t> </a:t>
              </a:r>
              <a:r>
                <a:rPr lang="en-US" altLang="zh-CN" dirty="0"/>
                <a:t>by</a:t>
              </a:r>
              <a:r>
                <a:rPr lang="en-US" dirty="0"/>
                <a:t> Patent Examiner</a:t>
              </a:r>
              <a:r>
                <a:rPr lang="en-US" altLang="zh-CN" dirty="0"/>
                <a:t>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Cited</a:t>
              </a:r>
              <a:r>
                <a:rPr lang="zh-CN" altLang="en-US" dirty="0"/>
                <a:t> </a:t>
              </a:r>
              <a:r>
                <a:rPr lang="en-US" altLang="zh-CN" dirty="0"/>
                <a:t>by</a:t>
              </a:r>
              <a:r>
                <a:rPr lang="zh-CN" altLang="en-US" dirty="0"/>
                <a:t> </a:t>
              </a:r>
              <a:r>
                <a:rPr lang="en-US" altLang="zh-CN" dirty="0"/>
                <a:t>Company</a:t>
              </a:r>
              <a:r>
                <a:rPr lang="zh-CN" altLang="en-US" dirty="0"/>
                <a:t> </a:t>
              </a:r>
              <a:r>
                <a:rPr lang="en-US" altLang="zh-CN" dirty="0"/>
                <a:t>itself</a:t>
              </a: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/>
                <a:t>Why</a:t>
              </a:r>
              <a:r>
                <a:rPr lang="zh-CN" altLang="en-US" dirty="0"/>
                <a:t> </a:t>
              </a:r>
              <a:r>
                <a:rPr lang="en-US" altLang="zh-CN" dirty="0"/>
                <a:t>these</a:t>
              </a:r>
              <a:r>
                <a:rPr lang="zh-CN" altLang="en-US" dirty="0"/>
                <a:t> </a:t>
              </a:r>
              <a:r>
                <a:rPr lang="en-US" altLang="zh-CN" dirty="0"/>
                <a:t>patents</a:t>
              </a:r>
              <a:r>
                <a:rPr lang="zh-CN" altLang="en-US" dirty="0"/>
                <a:t> </a:t>
              </a:r>
              <a:r>
                <a:rPr lang="en-US" altLang="zh-CN" dirty="0"/>
                <a:t>cited</a:t>
              </a:r>
              <a:r>
                <a:rPr lang="zh-CN" altLang="en-US" dirty="0"/>
                <a:t> </a:t>
              </a:r>
              <a:r>
                <a:rPr lang="en-US" altLang="zh-CN" dirty="0"/>
                <a:t>others</a:t>
              </a:r>
              <a:r>
                <a:rPr lang="zh-CN" altLang="en-US" dirty="0"/>
                <a:t> </a:t>
              </a:r>
              <a:r>
                <a:rPr lang="en-US" altLang="zh-CN" dirty="0"/>
                <a:t>and</a:t>
              </a:r>
              <a:r>
                <a:rPr lang="zh-CN" altLang="en-US" dirty="0"/>
                <a:t> </a:t>
              </a:r>
              <a:r>
                <a:rPr lang="en-US" altLang="zh-CN" dirty="0"/>
                <a:t>are</a:t>
              </a:r>
              <a:r>
                <a:rPr lang="zh-CN" altLang="en-US" dirty="0"/>
                <a:t> </a:t>
              </a:r>
              <a:r>
                <a:rPr lang="en-US" altLang="zh-CN" dirty="0"/>
                <a:t>cited</a:t>
              </a:r>
              <a:r>
                <a:rPr lang="zh-CN" altLang="en-US" dirty="0"/>
                <a:t> </a:t>
              </a:r>
              <a:r>
                <a:rPr lang="en-US" altLang="zh-CN" dirty="0"/>
                <a:t>by</a:t>
              </a:r>
              <a:r>
                <a:rPr lang="zh-CN" altLang="en-US" dirty="0"/>
                <a:t> </a:t>
              </a:r>
              <a:r>
                <a:rPr lang="en-US" altLang="zh-CN" dirty="0"/>
                <a:t>others</a:t>
              </a:r>
              <a:endParaRPr lang="en-CN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90842A5-FDA9-644F-87F8-256D342EA5DA}"/>
              </a:ext>
            </a:extLst>
          </p:cNvPr>
          <p:cNvGrpSpPr/>
          <p:nvPr/>
        </p:nvGrpSpPr>
        <p:grpSpPr>
          <a:xfrm>
            <a:off x="7394317" y="5185371"/>
            <a:ext cx="3518745" cy="1142683"/>
            <a:chOff x="4858304" y="1528842"/>
            <a:chExt cx="3518745" cy="114268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07941EA-7F05-6F44-81FA-F0826DE8F2BA}"/>
                </a:ext>
              </a:extLst>
            </p:cNvPr>
            <p:cNvSpPr txBox="1"/>
            <p:nvPr/>
          </p:nvSpPr>
          <p:spPr>
            <a:xfrm>
              <a:off x="4858304" y="1528842"/>
              <a:ext cx="24338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</a:rPr>
                <a:t>05</a:t>
              </a:r>
              <a:r>
                <a:rPr lang="zh-CN" altLang="en-US" sz="2800" b="1" dirty="0">
                  <a:solidFill>
                    <a:srgbClr val="00B050"/>
                  </a:solidFill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</a:rPr>
                <a:t>Patent</a:t>
              </a:r>
              <a:r>
                <a:rPr lang="zh-CN" altLang="en-US" sz="2800" b="1" dirty="0">
                  <a:solidFill>
                    <a:srgbClr val="00B050"/>
                  </a:solidFill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</a:rPr>
                <a:t>Tool</a:t>
              </a:r>
              <a:endParaRPr lang="en-CN" sz="2800" b="1" dirty="0">
                <a:solidFill>
                  <a:srgbClr val="00B050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87FC699-6291-3F4D-81BE-FB5FEC483CED}"/>
                </a:ext>
              </a:extLst>
            </p:cNvPr>
            <p:cNvSpPr txBox="1"/>
            <p:nvPr/>
          </p:nvSpPr>
          <p:spPr>
            <a:xfrm>
              <a:off x="4858304" y="2025194"/>
              <a:ext cx="35187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/>
                <a:t>Errors</a:t>
              </a:r>
              <a:r>
                <a:rPr lang="zh-CN" altLang="en-US" dirty="0"/>
                <a:t> </a:t>
              </a:r>
              <a:r>
                <a:rPr lang="en-US" altLang="zh-CN" dirty="0"/>
                <a:t>occur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/>
                <a:t>e.g.,</a:t>
              </a:r>
              <a:r>
                <a:rPr lang="zh-CN" altLang="en-US" dirty="0"/>
                <a:t> </a:t>
              </a:r>
              <a:r>
                <a:rPr lang="en-US" altLang="zh-CN" dirty="0"/>
                <a:t>Wuhan</a:t>
              </a:r>
              <a:r>
                <a:rPr lang="zh-CN" altLang="en-US" dirty="0"/>
                <a:t> </a:t>
              </a:r>
              <a:r>
                <a:rPr lang="en-US" altLang="zh-CN" dirty="0" err="1"/>
                <a:t>Luogefu</a:t>
              </a:r>
              <a:r>
                <a:rPr lang="en-US" altLang="zh-CN" dirty="0"/>
                <a:t>?</a:t>
              </a:r>
              <a:r>
                <a:rPr lang="zh-CN" altLang="en-US" dirty="0"/>
                <a:t> </a:t>
              </a:r>
              <a:r>
                <a:rPr lang="en-US" altLang="zh-CN" dirty="0"/>
                <a:t>Or</a:t>
              </a:r>
              <a:r>
                <a:rPr lang="zh-CN" altLang="en-US" dirty="0"/>
                <a:t> </a:t>
              </a:r>
              <a:r>
                <a:rPr lang="en-US" altLang="zh-CN" dirty="0"/>
                <a:t>Grove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21B4C43-2B02-CD4E-89D8-4D40ECB2ABDE}"/>
              </a:ext>
            </a:extLst>
          </p:cNvPr>
          <p:cNvGrpSpPr/>
          <p:nvPr/>
        </p:nvGrpSpPr>
        <p:grpSpPr>
          <a:xfrm>
            <a:off x="1624363" y="5220731"/>
            <a:ext cx="4844767" cy="1169551"/>
            <a:chOff x="4620039" y="5084428"/>
            <a:chExt cx="4844767" cy="116955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3D442D6-60C8-534F-82A9-3E657BB655C3}"/>
                </a:ext>
              </a:extLst>
            </p:cNvPr>
            <p:cNvSpPr txBox="1"/>
            <p:nvPr/>
          </p:nvSpPr>
          <p:spPr>
            <a:xfrm>
              <a:off x="4875972" y="5607648"/>
              <a:ext cx="36660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For truly </a:t>
              </a:r>
              <a:r>
                <a:rPr lang="en-US" b="1" dirty="0">
                  <a:solidFill>
                    <a:srgbClr val="00B050"/>
                  </a:solidFill>
                </a:rPr>
                <a:t>high value </a:t>
              </a:r>
              <a:r>
                <a:rPr lang="en-US" dirty="0"/>
                <a:t>patents, </a:t>
              </a:r>
              <a:r>
                <a:rPr lang="en-US" altLang="zh-CN" b="1" dirty="0">
                  <a:solidFill>
                    <a:srgbClr val="00B050"/>
                  </a:solidFill>
                </a:rPr>
                <a:t>3~4</a:t>
              </a:r>
              <a:r>
                <a:rPr lang="zh-CN" altLang="en-US" b="1" dirty="0">
                  <a:solidFill>
                    <a:srgbClr val="00B050"/>
                  </a:solidFill>
                </a:rPr>
                <a:t> </a:t>
              </a:r>
              <a:r>
                <a:rPr lang="en-US" b="1" dirty="0">
                  <a:solidFill>
                    <a:srgbClr val="00B050"/>
                  </a:solidFill>
                </a:rPr>
                <a:t>years</a:t>
              </a:r>
              <a:r>
                <a:rPr lang="en-US" dirty="0"/>
                <a:t> of use is equally worthwhile</a:t>
              </a:r>
              <a:endParaRPr lang="en-CN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9CEAD1C-D592-FB42-A08F-A249CBFF5AAA}"/>
                </a:ext>
              </a:extLst>
            </p:cNvPr>
            <p:cNvSpPr txBox="1"/>
            <p:nvPr/>
          </p:nvSpPr>
          <p:spPr>
            <a:xfrm>
              <a:off x="4620039" y="5084428"/>
              <a:ext cx="48447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</a:rPr>
                <a:t>04</a:t>
              </a:r>
              <a:r>
                <a:rPr lang="zh-CN" altLang="en-US" sz="2800" b="1" dirty="0">
                  <a:solidFill>
                    <a:srgbClr val="00B050"/>
                  </a:solidFill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</a:rPr>
                <a:t>Age</a:t>
              </a:r>
              <a:r>
                <a:rPr lang="zh-CN" altLang="en-US" sz="2800" b="1" dirty="0">
                  <a:solidFill>
                    <a:srgbClr val="00B050"/>
                  </a:solidFill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</a:rPr>
                <a:t>of</a:t>
              </a:r>
              <a:r>
                <a:rPr lang="zh-CN" altLang="en-US" sz="2800" b="1" dirty="0">
                  <a:solidFill>
                    <a:srgbClr val="00B050"/>
                  </a:solidFill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</a:rPr>
                <a:t>patent</a:t>
              </a:r>
              <a:r>
                <a:rPr lang="zh-CN" altLang="en-US" sz="2800" b="1" dirty="0">
                  <a:solidFill>
                    <a:srgbClr val="00B050"/>
                  </a:solidFill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</a:rPr>
                <a:t>portfolios</a:t>
              </a:r>
              <a:endParaRPr lang="en-CN" sz="28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1DD9EE-1F3B-854E-A061-16B9A1C8F80D}"/>
              </a:ext>
            </a:extLst>
          </p:cNvPr>
          <p:cNvGrpSpPr/>
          <p:nvPr/>
        </p:nvGrpSpPr>
        <p:grpSpPr>
          <a:xfrm>
            <a:off x="8608913" y="3822204"/>
            <a:ext cx="3916977" cy="862804"/>
            <a:chOff x="4693623" y="1531722"/>
            <a:chExt cx="3916977" cy="86280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6BAED8-A713-0C48-9283-C0999BE1C672}"/>
                </a:ext>
              </a:extLst>
            </p:cNvPr>
            <p:cNvSpPr txBox="1"/>
            <p:nvPr/>
          </p:nvSpPr>
          <p:spPr>
            <a:xfrm>
              <a:off x="4693623" y="1531722"/>
              <a:ext cx="39169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</a:rPr>
                <a:t>06</a:t>
              </a:r>
              <a:r>
                <a:rPr lang="zh-CN" altLang="en-US" sz="2800" b="1" dirty="0">
                  <a:solidFill>
                    <a:srgbClr val="00B050"/>
                  </a:solidFill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</a:rPr>
                <a:t>Still</a:t>
              </a:r>
              <a:r>
                <a:rPr lang="zh-CN" altLang="en-US" sz="2800" b="1" dirty="0">
                  <a:solidFill>
                    <a:srgbClr val="00B050"/>
                  </a:solidFill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</a:rPr>
                <a:t>need</a:t>
              </a:r>
              <a:r>
                <a:rPr lang="zh-CN" altLang="en-US" sz="2800" b="1" dirty="0">
                  <a:solidFill>
                    <a:srgbClr val="00B050"/>
                  </a:solidFill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</a:rPr>
                <a:t>to</a:t>
              </a:r>
              <a:r>
                <a:rPr lang="zh-CN" altLang="en-US" sz="2800" b="1" dirty="0">
                  <a:solidFill>
                    <a:srgbClr val="00B050"/>
                  </a:solidFill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</a:rPr>
                <a:t>read</a:t>
              </a:r>
              <a:endParaRPr lang="en-CN" sz="2800" b="1" dirty="0">
                <a:solidFill>
                  <a:srgbClr val="00B05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5CD917B-FD83-0648-AC9E-F32ADFCCBA4A}"/>
                </a:ext>
              </a:extLst>
            </p:cNvPr>
            <p:cNvSpPr txBox="1"/>
            <p:nvPr/>
          </p:nvSpPr>
          <p:spPr>
            <a:xfrm>
              <a:off x="4858304" y="2025194"/>
              <a:ext cx="3518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/>
                <a:t>Find</a:t>
              </a:r>
              <a:r>
                <a:rPr lang="zh-CN" altLang="en-US" dirty="0"/>
                <a:t> </a:t>
              </a:r>
              <a:r>
                <a:rPr lang="en-US" altLang="zh-CN" dirty="0"/>
                <a:t>suitable</a:t>
              </a:r>
              <a:r>
                <a:rPr lang="zh-CN" altLang="en-US" dirty="0"/>
                <a:t> </a:t>
              </a:r>
              <a:r>
                <a:rPr lang="en-US" altLang="zh-CN" dirty="0"/>
                <a:t>companies</a:t>
              </a:r>
              <a:endParaRPr lang="en-CN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F2BAA3A-F651-E840-B70C-B5F0D28103FB}"/>
              </a:ext>
            </a:extLst>
          </p:cNvPr>
          <p:cNvGrpSpPr/>
          <p:nvPr/>
        </p:nvGrpSpPr>
        <p:grpSpPr>
          <a:xfrm>
            <a:off x="5562801" y="2969799"/>
            <a:ext cx="1985285" cy="1985285"/>
            <a:chOff x="5174491" y="2750429"/>
            <a:chExt cx="1985285" cy="19852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6CD710-DD4D-3B44-AC55-CA78E760A5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531" r="20984"/>
            <a:stretch/>
          </p:blipFill>
          <p:spPr>
            <a:xfrm>
              <a:off x="5328259" y="2954263"/>
              <a:ext cx="1677748" cy="1577617"/>
            </a:xfrm>
            <a:prstGeom prst="ellipse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0E3C8E0-DCD4-C644-854F-ACD7AB092550}"/>
                </a:ext>
              </a:extLst>
            </p:cNvPr>
            <p:cNvSpPr/>
            <p:nvPr/>
          </p:nvSpPr>
          <p:spPr>
            <a:xfrm>
              <a:off x="5174491" y="2750429"/>
              <a:ext cx="1985285" cy="1985285"/>
            </a:xfrm>
            <a:prstGeom prst="ellipse">
              <a:avLst/>
            </a:prstGeom>
            <a:noFill/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A51739-DE1E-5F48-BD59-049277C18EB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7365178" y="1742248"/>
            <a:ext cx="909845" cy="165927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9D6F0F0-2D66-9141-B9A6-4113070FDE2D}"/>
              </a:ext>
            </a:extLst>
          </p:cNvPr>
          <p:cNvCxnSpPr>
            <a:cxnSpLocks/>
          </p:cNvCxnSpPr>
          <p:nvPr/>
        </p:nvCxnSpPr>
        <p:spPr>
          <a:xfrm flipH="1" flipV="1">
            <a:off x="5530805" y="2243160"/>
            <a:ext cx="413063" cy="96259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3A5485D-5E2C-C04B-854B-DFBC07B74C9C}"/>
              </a:ext>
            </a:extLst>
          </p:cNvPr>
          <p:cNvCxnSpPr>
            <a:cxnSpLocks/>
            <a:stCxn id="30" idx="2"/>
          </p:cNvCxnSpPr>
          <p:nvPr/>
        </p:nvCxnSpPr>
        <p:spPr>
          <a:xfrm flipH="1" flipV="1">
            <a:off x="3622386" y="3107689"/>
            <a:ext cx="1940415" cy="854753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BE288BC-3B21-5E46-ADBE-359EF71E1C38}"/>
              </a:ext>
            </a:extLst>
          </p:cNvPr>
          <p:cNvCxnSpPr>
            <a:cxnSpLocks/>
          </p:cNvCxnSpPr>
          <p:nvPr/>
        </p:nvCxnSpPr>
        <p:spPr>
          <a:xfrm flipH="1">
            <a:off x="1880296" y="4664130"/>
            <a:ext cx="3930702" cy="60002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E8C9712-0003-3C49-A869-5E3A1C6751E0}"/>
              </a:ext>
            </a:extLst>
          </p:cNvPr>
          <p:cNvCxnSpPr>
            <a:cxnSpLocks/>
          </p:cNvCxnSpPr>
          <p:nvPr/>
        </p:nvCxnSpPr>
        <p:spPr>
          <a:xfrm>
            <a:off x="7588823" y="4133145"/>
            <a:ext cx="718196" cy="86742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9327BF3-35DA-CE45-BB68-DADC6C466BA9}"/>
              </a:ext>
            </a:extLst>
          </p:cNvPr>
          <p:cNvCxnSpPr>
            <a:cxnSpLocks/>
          </p:cNvCxnSpPr>
          <p:nvPr/>
        </p:nvCxnSpPr>
        <p:spPr>
          <a:xfrm>
            <a:off x="6721822" y="4930824"/>
            <a:ext cx="539652" cy="51615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61CEFB2-5DC3-9045-9A95-4D490A09596F}"/>
              </a:ext>
            </a:extLst>
          </p:cNvPr>
          <p:cNvGrpSpPr/>
          <p:nvPr/>
        </p:nvGrpSpPr>
        <p:grpSpPr>
          <a:xfrm>
            <a:off x="3826660" y="1363565"/>
            <a:ext cx="3916977" cy="862804"/>
            <a:chOff x="4693623" y="1531722"/>
            <a:chExt cx="3916977" cy="86280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83B663E-94A0-3040-A715-2783E2E252FC}"/>
                </a:ext>
              </a:extLst>
            </p:cNvPr>
            <p:cNvSpPr txBox="1"/>
            <p:nvPr/>
          </p:nvSpPr>
          <p:spPr>
            <a:xfrm>
              <a:off x="4693623" y="1531722"/>
              <a:ext cx="39169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</a:rPr>
                <a:t>02</a:t>
              </a:r>
              <a:r>
                <a:rPr lang="zh-CN" altLang="en-US" sz="2800" b="1" dirty="0">
                  <a:solidFill>
                    <a:srgbClr val="00B050"/>
                  </a:solidFill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</a:rPr>
                <a:t>Evaluation</a:t>
              </a:r>
              <a:r>
                <a:rPr lang="zh-CN" altLang="en-US" sz="2800" b="1" dirty="0">
                  <a:solidFill>
                    <a:srgbClr val="00B050"/>
                  </a:solidFill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</a:rPr>
                <a:t>System</a:t>
              </a:r>
              <a:endParaRPr lang="en-CN" sz="2800" b="1" dirty="0">
                <a:solidFill>
                  <a:srgbClr val="00B050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A4134CF-252E-374F-90C0-4F0555ACB131}"/>
                </a:ext>
              </a:extLst>
            </p:cNvPr>
            <p:cNvSpPr txBox="1"/>
            <p:nvPr/>
          </p:nvSpPr>
          <p:spPr>
            <a:xfrm>
              <a:off x="4858304" y="2025194"/>
              <a:ext cx="3518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/>
                <a:t>Is</a:t>
              </a:r>
              <a:r>
                <a:rPr lang="zh-CN" altLang="en-US" dirty="0"/>
                <a:t> </a:t>
              </a:r>
              <a:r>
                <a:rPr lang="en-US" altLang="zh-CN" dirty="0"/>
                <a:t>Self-definition</a:t>
              </a:r>
              <a:r>
                <a:rPr lang="zh-CN" altLang="en-US" dirty="0"/>
                <a:t> </a:t>
              </a:r>
              <a:r>
                <a:rPr lang="en-US" altLang="zh-CN" dirty="0"/>
                <a:t>reasonable</a:t>
              </a:r>
              <a:endParaRPr lang="en-CN" dirty="0"/>
            </a:p>
          </p:txBody>
        </p:sp>
      </p:grpSp>
    </p:spTree>
    <p:extLst>
      <p:ext uri="{BB962C8B-B14F-4D97-AF65-F5344CB8AC3E}">
        <p14:creationId xmlns:p14="http://schemas.microsoft.com/office/powerpoint/2010/main" val="3490401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A16CBD5-C4D4-1D40-9F97-AB3433121A54}"/>
              </a:ext>
            </a:extLst>
          </p:cNvPr>
          <p:cNvSpPr txBox="1"/>
          <p:nvPr/>
        </p:nvSpPr>
        <p:spPr>
          <a:xfrm>
            <a:off x="5620969" y="3173121"/>
            <a:ext cx="59792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Post-Market</a:t>
            </a:r>
            <a:r>
              <a:rPr lang="zh-CN" altLang="en-US" sz="20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</a:rPr>
              <a:t>L</a:t>
            </a:r>
            <a:r>
              <a:rPr lang="en-US" altLang="zh-CN" sz="20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aunch</a:t>
            </a:r>
            <a:r>
              <a:rPr lang="zh-CN" altLang="en-US" sz="20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Patent Analysis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</a:rPr>
              <a:t>for Fire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</a:rPr>
              <a:t>Proofing Hydrogen </a:t>
            </a:r>
            <a:r>
              <a:rPr lang="en-US" sz="20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Cell Vehicles 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</a:rPr>
              <a:t>C</a:t>
            </a:r>
            <a:r>
              <a:rPr lang="en-US" altLang="zh-CN" sz="20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ompanies</a:t>
            </a:r>
            <a:endParaRPr lang="en-US" sz="2000" b="1" i="0" u="none" strike="noStrike" dirty="0">
              <a:solidFill>
                <a:schemeClr val="bg1"/>
              </a:solidFill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2A82BF-FF76-DB49-9B54-1E5904A250B0}"/>
              </a:ext>
            </a:extLst>
          </p:cNvPr>
          <p:cNvSpPr txBox="1"/>
          <p:nvPr/>
        </p:nvSpPr>
        <p:spPr>
          <a:xfrm>
            <a:off x="5881649" y="3940387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Dequn</a:t>
            </a: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Teng, Miaomiao Zou, Chen Ye, Can Cui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9DF018-21E1-CD41-B519-2533C0FE6587}"/>
              </a:ext>
            </a:extLst>
          </p:cNvPr>
          <p:cNvSpPr/>
          <p:nvPr/>
        </p:nvSpPr>
        <p:spPr>
          <a:xfrm>
            <a:off x="0" y="6166624"/>
            <a:ext cx="12192000" cy="735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BD57ED-EAAC-074F-B54B-9F2A5E22A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11" y="6242399"/>
            <a:ext cx="1828800" cy="584200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C64E1CC1-1A10-0F43-AFBB-F89C158DF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882" y="6242399"/>
            <a:ext cx="2479907" cy="53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DA4093-547E-984F-A2BD-0071CDD62D3D}"/>
              </a:ext>
            </a:extLst>
          </p:cNvPr>
          <p:cNvSpPr txBox="1"/>
          <p:nvPr/>
        </p:nvSpPr>
        <p:spPr>
          <a:xfrm>
            <a:off x="5881649" y="5678531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2nd</a:t>
            </a:r>
            <a:r>
              <a:rPr lang="zh-CN" alt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Mar</a:t>
            </a:r>
            <a:r>
              <a:rPr lang="zh-CN" alt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en-US" altLang="zh-CN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2022</a:t>
            </a:r>
            <a:endParaRPr lang="en-US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F990DE20-9771-3B4B-8516-EC945DCBE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AB32EF-5685-C143-9CE0-3404BB7CA47A}" type="slidenum">
              <a:rPr lang="en-CN" smtClean="0"/>
              <a:t>17</a:t>
            </a:fld>
            <a:endParaRPr lang="en-C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BAD5AB-B06D-3643-8C0E-7384122ED378}"/>
              </a:ext>
            </a:extLst>
          </p:cNvPr>
          <p:cNvSpPr txBox="1"/>
          <p:nvPr/>
        </p:nvSpPr>
        <p:spPr>
          <a:xfrm>
            <a:off x="5620969" y="1971392"/>
            <a:ext cx="268662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altLang="zh-CN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Thank</a:t>
            </a:r>
            <a:r>
              <a:rPr lang="zh-CN" alt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you!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</a:rPr>
              <a:t>Q</a:t>
            </a:r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</a:rPr>
              <a:t>&amp;</a:t>
            </a:r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</a:rPr>
              <a:t>A</a:t>
            </a:r>
            <a:endParaRPr lang="en-US" sz="3200" b="1" i="0" u="none" strike="noStrike" dirty="0">
              <a:solidFill>
                <a:schemeClr val="bg1"/>
              </a:solidFill>
              <a:effectLst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0D5167-A4E7-CD46-A5B8-75077F9CD2FC}"/>
              </a:ext>
            </a:extLst>
          </p:cNvPr>
          <p:cNvCxnSpPr>
            <a:cxnSpLocks/>
          </p:cNvCxnSpPr>
          <p:nvPr/>
        </p:nvCxnSpPr>
        <p:spPr>
          <a:xfrm>
            <a:off x="5683060" y="3121123"/>
            <a:ext cx="550075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6248380-8145-4C41-B702-E9FCB1A446AA}"/>
              </a:ext>
            </a:extLst>
          </p:cNvPr>
          <p:cNvSpPr txBox="1"/>
          <p:nvPr/>
        </p:nvSpPr>
        <p:spPr>
          <a:xfrm>
            <a:off x="506412" y="274290"/>
            <a:ext cx="363158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dirty="0">
                <a:solidFill>
                  <a:schemeClr val="bg1">
                    <a:lumMod val="75000"/>
                    <a:alpha val="41808"/>
                  </a:schemeClr>
                </a:solidFill>
                <a:latin typeface="Times" pitchFamily="2" charset="0"/>
              </a:rPr>
              <a:t>H</a:t>
            </a:r>
            <a:r>
              <a:rPr lang="en-US" altLang="zh-CN" sz="19900" baseline="-25000" dirty="0">
                <a:solidFill>
                  <a:schemeClr val="bg1">
                    <a:lumMod val="75000"/>
                    <a:alpha val="41808"/>
                  </a:schemeClr>
                </a:solidFill>
                <a:latin typeface="Times" pitchFamily="2" charset="0"/>
              </a:rPr>
              <a:t>2</a:t>
            </a:r>
            <a:endParaRPr lang="en-CN" sz="19900" baseline="-25000" dirty="0">
              <a:solidFill>
                <a:schemeClr val="bg1">
                  <a:lumMod val="75000"/>
                  <a:alpha val="41808"/>
                </a:schemeClr>
              </a:solidFill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804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3">
            <a:extLst>
              <a:ext uri="{FF2B5EF4-FFF2-40B4-BE49-F238E27FC236}">
                <a16:creationId xmlns:a16="http://schemas.microsoft.com/office/drawing/2014/main" id="{466892B3-0949-A54C-A421-36F2889D16B5}"/>
              </a:ext>
            </a:extLst>
          </p:cNvPr>
          <p:cNvSpPr/>
          <p:nvPr/>
        </p:nvSpPr>
        <p:spPr>
          <a:xfrm rot="10800000">
            <a:off x="3216198" y="0"/>
            <a:ext cx="8975800" cy="6858000"/>
          </a:xfrm>
          <a:prstGeom prst="homePlate">
            <a:avLst/>
          </a:prstGeom>
          <a:gradFill>
            <a:gsLst>
              <a:gs pos="0">
                <a:srgbClr val="005E84"/>
              </a:gs>
              <a:gs pos="35000">
                <a:srgbClr val="005E84">
                  <a:alpha val="66000"/>
                </a:srgbClr>
              </a:gs>
              <a:gs pos="66000">
                <a:srgbClr val="67BD4A">
                  <a:alpha val="65000"/>
                </a:srgbClr>
              </a:gs>
              <a:gs pos="98000">
                <a:srgbClr val="67BD4A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C4BE69-35C0-5644-A7F1-68A596D7F6DE}"/>
              </a:ext>
            </a:extLst>
          </p:cNvPr>
          <p:cNvSpPr txBox="1"/>
          <p:nvPr/>
        </p:nvSpPr>
        <p:spPr>
          <a:xfrm>
            <a:off x="6096000" y="1336125"/>
            <a:ext cx="6382041" cy="4211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zh-CN" sz="2800" b="1" i="0" u="none" strike="noStrike" dirty="0">
                <a:solidFill>
                  <a:schemeClr val="bg1"/>
                </a:solidFill>
                <a:effectLst/>
              </a:rPr>
              <a:t>01</a:t>
            </a:r>
            <a:r>
              <a:rPr lang="zh-CN" altLang="en-US" sz="2800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</a:rPr>
              <a:t>Company Background Assumptions</a:t>
            </a:r>
            <a:endParaRPr lang="en-US" altLang="zh-CN" sz="2800" b="1" i="0" u="none" strike="noStrike" dirty="0">
              <a:solidFill>
                <a:schemeClr val="bg1"/>
              </a:solidFill>
              <a:effectLst/>
            </a:endParaRPr>
          </a:p>
          <a:p>
            <a:pPr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sz="2800" b="1" i="0" u="none" strike="noStrike" dirty="0">
                <a:solidFill>
                  <a:schemeClr val="bg1"/>
                </a:solidFill>
                <a:effectLst/>
              </a:rPr>
              <a:t>02</a:t>
            </a:r>
            <a:r>
              <a:rPr lang="zh-CN" altLang="en-US" sz="2800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</a:rPr>
              <a:t>Analysis</a:t>
            </a:r>
            <a:r>
              <a:rPr lang="zh-CN" altLang="en-US" sz="2800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altLang="zh-CN" sz="2800" b="1" i="0" u="none" strike="noStrike" dirty="0">
                <a:solidFill>
                  <a:schemeClr val="bg1"/>
                </a:solidFill>
                <a:effectLst/>
              </a:rPr>
              <a:t>Strategy</a:t>
            </a:r>
            <a:br>
              <a:rPr lang="en-US" sz="2800" b="1" i="0" u="none" strike="noStrike" dirty="0">
                <a:solidFill>
                  <a:schemeClr val="bg1"/>
                </a:solidFill>
                <a:effectLst/>
              </a:rPr>
            </a:br>
            <a:r>
              <a:rPr lang="en-US" altLang="zh-CN" sz="2800" b="1" i="0" u="none" strike="noStrike" dirty="0">
                <a:solidFill>
                  <a:schemeClr val="bg1"/>
                </a:solidFill>
                <a:effectLst/>
              </a:rPr>
              <a:t>03</a:t>
            </a:r>
            <a:r>
              <a:rPr lang="zh-CN" altLang="en-US" sz="2800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altLang="zh-CN" sz="2800" b="1" i="0" u="none" strike="noStrike" dirty="0">
                <a:solidFill>
                  <a:schemeClr val="bg1"/>
                </a:solidFill>
                <a:effectLst/>
              </a:rPr>
              <a:t>Possible</a:t>
            </a:r>
            <a:r>
              <a:rPr lang="zh-CN" altLang="en-US" sz="2800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altLang="zh-CN" sz="2800" b="1" i="0" u="none" strike="noStrike" dirty="0">
                <a:solidFill>
                  <a:schemeClr val="bg1"/>
                </a:solidFill>
                <a:effectLst/>
              </a:rPr>
              <a:t>Partners</a:t>
            </a:r>
            <a:br>
              <a:rPr lang="en-US" sz="2800" b="1" i="0" u="none" strike="noStrike" dirty="0">
                <a:solidFill>
                  <a:schemeClr val="bg1"/>
                </a:solidFill>
                <a:effectLst/>
              </a:rPr>
            </a:br>
            <a:r>
              <a:rPr lang="en-US" altLang="zh-CN" sz="2800" b="1" i="0" u="none" strike="noStrike" dirty="0">
                <a:solidFill>
                  <a:schemeClr val="bg1"/>
                </a:solidFill>
                <a:effectLst/>
              </a:rPr>
              <a:t>04</a:t>
            </a:r>
            <a:r>
              <a:rPr lang="zh-CN" altLang="en-US" sz="2800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altLang="zh-CN" sz="2800" b="1" i="0" u="none" strike="noStrike" dirty="0">
                <a:solidFill>
                  <a:schemeClr val="bg1"/>
                </a:solidFill>
                <a:effectLst/>
              </a:rPr>
              <a:t>Our</a:t>
            </a:r>
            <a:r>
              <a:rPr lang="zh-CN" altLang="en-US" sz="2800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</a:rPr>
              <a:t>Suggestions</a:t>
            </a:r>
            <a:br>
              <a:rPr lang="en-US" sz="2800" b="1" i="0" u="none" strike="noStrike" dirty="0">
                <a:solidFill>
                  <a:schemeClr val="bg1"/>
                </a:solidFill>
                <a:effectLst/>
              </a:rPr>
            </a:br>
            <a:r>
              <a:rPr lang="en-US" altLang="zh-CN" sz="2800" b="1" i="0" u="none" strike="noStrike" dirty="0">
                <a:solidFill>
                  <a:schemeClr val="bg1"/>
                </a:solidFill>
                <a:effectLst/>
              </a:rPr>
              <a:t>05</a:t>
            </a:r>
            <a:r>
              <a:rPr lang="zh-CN" altLang="en-US" sz="2800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altLang="zh-CN" sz="2800" b="1" i="0" u="none" strike="noStrike" dirty="0">
                <a:solidFill>
                  <a:schemeClr val="bg1"/>
                </a:solidFill>
                <a:effectLst/>
              </a:rPr>
              <a:t>Future</a:t>
            </a:r>
            <a:r>
              <a:rPr lang="zh-CN" altLang="en-US" sz="2800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altLang="zh-CN" sz="2800" b="1" i="0" u="none" strike="noStrike" dirty="0">
                <a:solidFill>
                  <a:schemeClr val="bg1"/>
                </a:solidFill>
                <a:effectLst/>
              </a:rPr>
              <a:t>Plan</a:t>
            </a:r>
          </a:p>
          <a:p>
            <a:pPr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sz="2800" b="1" dirty="0">
                <a:solidFill>
                  <a:schemeClr val="bg1"/>
                </a:solidFill>
              </a:rPr>
              <a:t>06</a:t>
            </a:r>
            <a:r>
              <a:rPr lang="zh-CN" altLang="en-US" sz="2800" b="1" dirty="0">
                <a:solidFill>
                  <a:schemeClr val="bg1"/>
                </a:solidFill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</a:rPr>
              <a:t>Limitations</a:t>
            </a:r>
            <a:r>
              <a:rPr lang="zh-CN" altLang="en-US" sz="2800" b="1" dirty="0">
                <a:solidFill>
                  <a:schemeClr val="bg1"/>
                </a:solidFill>
              </a:rPr>
              <a:t> </a:t>
            </a:r>
            <a:r>
              <a:rPr lang="en-US" altLang="zh-CN" sz="2800" b="1" i="0" u="none" strike="noStrike" dirty="0">
                <a:solidFill>
                  <a:schemeClr val="bg1"/>
                </a:solidFill>
                <a:effectLst/>
              </a:rPr>
              <a:t>&amp;</a:t>
            </a:r>
            <a:r>
              <a:rPr lang="zh-CN" altLang="en-US" sz="2800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altLang="zh-CN" sz="2800" b="1" i="0" u="none" strike="noStrike" dirty="0">
                <a:solidFill>
                  <a:schemeClr val="bg1"/>
                </a:solidFill>
                <a:effectLst/>
              </a:rPr>
              <a:t>Challenges</a:t>
            </a:r>
            <a:endParaRPr lang="en-US" sz="2800" b="1" i="0" u="none" strike="noStrike" dirty="0">
              <a:solidFill>
                <a:schemeClr val="bg1"/>
              </a:solidFill>
              <a:effectLst/>
            </a:endParaRP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02FB58DE-D09E-9448-B334-9A87579F9495}"/>
              </a:ext>
            </a:extLst>
          </p:cNvPr>
          <p:cNvSpPr/>
          <p:nvPr/>
        </p:nvSpPr>
        <p:spPr>
          <a:xfrm>
            <a:off x="0" y="2661181"/>
            <a:ext cx="3524865" cy="1561171"/>
          </a:xfrm>
          <a:prstGeom prst="homePlate">
            <a:avLst/>
          </a:prstGeom>
          <a:gradFill>
            <a:gsLst>
              <a:gs pos="0">
                <a:srgbClr val="005E84"/>
              </a:gs>
              <a:gs pos="35000">
                <a:srgbClr val="005E84">
                  <a:alpha val="66000"/>
                </a:srgbClr>
              </a:gs>
              <a:gs pos="66000">
                <a:srgbClr val="67BD4A">
                  <a:alpha val="65000"/>
                </a:srgbClr>
              </a:gs>
              <a:gs pos="98000">
                <a:srgbClr val="67BD4A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C1B4E-50B9-D34B-9ED6-CD10F898DBF4}"/>
              </a:ext>
            </a:extLst>
          </p:cNvPr>
          <p:cNvSpPr txBox="1"/>
          <p:nvPr/>
        </p:nvSpPr>
        <p:spPr>
          <a:xfrm>
            <a:off x="322456" y="2916793"/>
            <a:ext cx="2893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</a:rPr>
              <a:t>Content</a:t>
            </a:r>
            <a:endParaRPr lang="en-CN" sz="5400" b="1" dirty="0">
              <a:solidFill>
                <a:schemeClr val="bg1"/>
              </a:solidFill>
            </a:endParaRP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B4967A85-BFC4-3C45-A378-77968E3CD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AB32EF-5685-C143-9CE0-3404BB7CA47A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76396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A53FE3F-505B-DE42-9F9C-EF43209C1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75"/>
          <a:stretch/>
        </p:blipFill>
        <p:spPr>
          <a:xfrm>
            <a:off x="0" y="995297"/>
            <a:ext cx="12192000" cy="58627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B3B12C-C9FF-3948-8FE4-0DF53801F340}"/>
              </a:ext>
            </a:extLst>
          </p:cNvPr>
          <p:cNvSpPr txBox="1"/>
          <p:nvPr/>
        </p:nvSpPr>
        <p:spPr>
          <a:xfrm>
            <a:off x="187258" y="6380130"/>
            <a:ext cx="2324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>
                <a:solidFill>
                  <a:schemeClr val="bg1"/>
                </a:solidFill>
              </a:rPr>
              <a:t>https://adelan.co.uk/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9EB734-5ADF-7F48-A0D2-1F84CCD9EDCD}"/>
              </a:ext>
            </a:extLst>
          </p:cNvPr>
          <p:cNvSpPr/>
          <p:nvPr/>
        </p:nvSpPr>
        <p:spPr>
          <a:xfrm>
            <a:off x="256780" y="293204"/>
            <a:ext cx="680225" cy="680225"/>
          </a:xfrm>
          <a:prstGeom prst="rect">
            <a:avLst/>
          </a:prstGeom>
          <a:solidFill>
            <a:srgbClr val="67B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E21681-C5D1-5A4D-B67E-E26BAB319CBD}"/>
              </a:ext>
            </a:extLst>
          </p:cNvPr>
          <p:cNvSpPr/>
          <p:nvPr/>
        </p:nvSpPr>
        <p:spPr>
          <a:xfrm>
            <a:off x="1100557" y="293204"/>
            <a:ext cx="249044" cy="680225"/>
          </a:xfrm>
          <a:prstGeom prst="rect">
            <a:avLst/>
          </a:prstGeom>
          <a:solidFill>
            <a:srgbClr val="67B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726BC5-B390-B544-9D09-09738B65C958}"/>
              </a:ext>
            </a:extLst>
          </p:cNvPr>
          <p:cNvSpPr txBox="1"/>
          <p:nvPr/>
        </p:nvSpPr>
        <p:spPr>
          <a:xfrm>
            <a:off x="1513152" y="287411"/>
            <a:ext cx="8840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/>
              <a:t>Company Background Assumption</a:t>
            </a:r>
            <a:endParaRPr lang="en-CN" sz="4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A6BD8A-A3BB-4444-87E3-F8167D83F148}"/>
              </a:ext>
            </a:extLst>
          </p:cNvPr>
          <p:cNvSpPr txBox="1"/>
          <p:nvPr/>
        </p:nvSpPr>
        <p:spPr>
          <a:xfrm>
            <a:off x="7690717" y="2536901"/>
            <a:ext cx="4205448" cy="1569660"/>
          </a:xfrm>
          <a:prstGeom prst="rect">
            <a:avLst/>
          </a:prstGeom>
          <a:solidFill>
            <a:schemeClr val="tx1">
              <a:alpha val="6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N" sz="3200" b="1" dirty="0">
                <a:solidFill>
                  <a:schemeClr val="bg1"/>
                </a:solidFill>
              </a:rPr>
              <a:t>We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are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looking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for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fire-proofing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companies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in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hydrogen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fuel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cell</a:t>
            </a:r>
            <a:endParaRPr lang="en-CN" sz="3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8B9CB7-4804-374D-B760-04C4E00980A7}"/>
              </a:ext>
            </a:extLst>
          </p:cNvPr>
          <p:cNvSpPr txBox="1"/>
          <p:nvPr/>
        </p:nvSpPr>
        <p:spPr>
          <a:xfrm>
            <a:off x="187258" y="1813173"/>
            <a:ext cx="6780679" cy="3231654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effectLst/>
                <a:latin typeface="inherit"/>
              </a:rPr>
              <a:t>Adelan</a:t>
            </a:r>
            <a:r>
              <a:rPr lang="en-US" sz="3200" b="0" dirty="0">
                <a:effectLst/>
                <a:latin typeface="inherit"/>
              </a:rPr>
              <a:t>: Building the hydrogen </a:t>
            </a:r>
          </a:p>
          <a:p>
            <a:pPr algn="ctr"/>
            <a:r>
              <a:rPr lang="en-US" sz="3200" b="0" dirty="0">
                <a:effectLst/>
                <a:latin typeface="inherit"/>
              </a:rPr>
              <a:t>economy for 25 years</a:t>
            </a:r>
          </a:p>
          <a:p>
            <a:pPr algn="ctr"/>
            <a:endParaRPr lang="en-US" b="1" i="0" dirty="0">
              <a:solidFill>
                <a:srgbClr val="777777"/>
              </a:solidFill>
              <a:effectLst/>
              <a:latin typeface="Noto Sans" panose="020B0604020202020204" pitchFamily="34" charset="0"/>
            </a:endParaRPr>
          </a:p>
          <a:p>
            <a:pPr algn="ctr"/>
            <a:endParaRPr lang="en-US" sz="1400" b="1" i="0" dirty="0">
              <a:solidFill>
                <a:srgbClr val="777777"/>
              </a:solidFill>
              <a:effectLst/>
              <a:latin typeface="Noto Sans" panose="020B0604020202020204" pitchFamily="34" charset="0"/>
            </a:endParaRPr>
          </a:p>
          <a:p>
            <a:pPr algn="ctr"/>
            <a:r>
              <a:rPr lang="en-US" sz="1200" b="1" i="0" dirty="0">
                <a:solidFill>
                  <a:srgbClr val="777777"/>
                </a:solidFill>
                <a:effectLst/>
                <a:latin typeface="Noto Sans" panose="020B0604020202020204" pitchFamily="34" charset="0"/>
              </a:rPr>
              <a:t>We are leading the UK hydrogen economy to deliver clean air.</a:t>
            </a:r>
            <a:br>
              <a:rPr lang="en-US" sz="1200" b="0" i="0" dirty="0">
                <a:solidFill>
                  <a:srgbClr val="777777"/>
                </a:solidFill>
                <a:effectLst/>
                <a:latin typeface="Noto Sans" panose="020B0604020202020204" pitchFamily="34" charset="0"/>
              </a:rPr>
            </a:br>
            <a:r>
              <a:rPr lang="en-US" sz="1200" b="0" i="0" dirty="0">
                <a:solidFill>
                  <a:srgbClr val="777777"/>
                </a:solidFill>
                <a:effectLst/>
                <a:latin typeface="Noto Sans" panose="020B0604020202020204" pitchFamily="34" charset="0"/>
              </a:rPr>
              <a:t>The founders of </a:t>
            </a:r>
            <a:r>
              <a:rPr lang="en-US" sz="1200" b="0" i="0" dirty="0" err="1">
                <a:solidFill>
                  <a:srgbClr val="777777"/>
                </a:solidFill>
                <a:effectLst/>
                <a:latin typeface="Noto Sans" panose="020B0604020202020204" pitchFamily="34" charset="0"/>
              </a:rPr>
              <a:t>Adelan</a:t>
            </a:r>
            <a:r>
              <a:rPr lang="en-US" sz="1200" b="0" i="0" dirty="0">
                <a:solidFill>
                  <a:srgbClr val="777777"/>
                </a:solidFill>
                <a:effectLst/>
                <a:latin typeface="Noto Sans" panose="020B0604020202020204" pitchFamily="34" charset="0"/>
              </a:rPr>
              <a:t> [Est. 1996] – </a:t>
            </a:r>
            <a:r>
              <a:rPr lang="en-US" sz="1200" b="0" i="0" u="none" strike="noStrike" dirty="0">
                <a:solidFill>
                  <a:srgbClr val="8DC63F"/>
                </a:solidFill>
                <a:effectLst/>
                <a:latin typeface="Noto Sans" panose="020B0604020202020204" pitchFamily="34" charset="0"/>
              </a:rPr>
              <a:t>Professor Kevin Kendall FRS</a:t>
            </a:r>
            <a:r>
              <a:rPr lang="en-US" sz="1200" b="0" i="0" dirty="0">
                <a:solidFill>
                  <a:srgbClr val="777777"/>
                </a:solidFill>
                <a:effectLst/>
                <a:latin typeface="Noto Sans" panose="020B0604020202020204" pitchFamily="34" charset="0"/>
              </a:rPr>
              <a:t> and </a:t>
            </a:r>
            <a:r>
              <a:rPr lang="en-US" sz="1200" b="0" i="0" u="none" strike="noStrike" dirty="0">
                <a:solidFill>
                  <a:srgbClr val="8DC63F"/>
                </a:solidFill>
                <a:effectLst/>
                <a:latin typeface="Noto Sans" panose="020B0604020202020204" pitchFamily="34" charset="0"/>
              </a:rPr>
              <a:t>Dr Michaela Kendall</a:t>
            </a:r>
            <a:r>
              <a:rPr lang="en-US" sz="1200" b="0" i="0" dirty="0">
                <a:solidFill>
                  <a:srgbClr val="777777"/>
                </a:solidFill>
                <a:effectLst/>
                <a:latin typeface="Noto Sans" panose="020B0604020202020204" pitchFamily="34" charset="0"/>
              </a:rPr>
              <a:t> – invented the core microtubular solid oxide fuel cell (</a:t>
            </a:r>
            <a:r>
              <a:rPr lang="en-US" sz="1200" b="0" i="0" dirty="0" err="1">
                <a:solidFill>
                  <a:srgbClr val="777777"/>
                </a:solidFill>
                <a:effectLst/>
                <a:latin typeface="Noto Sans" panose="020B0604020202020204" pitchFamily="34" charset="0"/>
              </a:rPr>
              <a:t>mSOFC</a:t>
            </a:r>
            <a:r>
              <a:rPr lang="en-US" sz="1200" b="0" i="0" dirty="0">
                <a:solidFill>
                  <a:srgbClr val="777777"/>
                </a:solidFill>
                <a:effectLst/>
                <a:latin typeface="Noto Sans" panose="020B0604020202020204" pitchFamily="34" charset="0"/>
              </a:rPr>
              <a:t>) technology in 1992.</a:t>
            </a:r>
          </a:p>
          <a:p>
            <a:pPr algn="ctr"/>
            <a:endParaRPr lang="en-US" sz="1200" b="0" i="0" dirty="0">
              <a:solidFill>
                <a:srgbClr val="777777"/>
              </a:solidFill>
              <a:effectLst/>
              <a:latin typeface="Noto Sans" panose="020B0604020202020204" pitchFamily="34" charset="0"/>
            </a:endParaRPr>
          </a:p>
          <a:p>
            <a:pPr algn="ctr"/>
            <a:r>
              <a:rPr lang="en-US" sz="1200" b="0" i="0" dirty="0" err="1">
                <a:solidFill>
                  <a:srgbClr val="777777"/>
                </a:solidFill>
                <a:effectLst/>
                <a:latin typeface="Noto Sans" panose="020B0604020202020204" pitchFamily="34" charset="0"/>
              </a:rPr>
              <a:t>Adelan</a:t>
            </a:r>
            <a:r>
              <a:rPr lang="en-US" sz="1200" b="0" i="0" dirty="0">
                <a:solidFill>
                  <a:srgbClr val="777777"/>
                </a:solidFill>
                <a:effectLst/>
                <a:latin typeface="Noto Sans" panose="020B0604020202020204" pitchFamily="34" charset="0"/>
              </a:rPr>
              <a:t> develops low carbon products for the clean energy market and offers unique </a:t>
            </a:r>
            <a:r>
              <a:rPr lang="en-US" sz="1200" b="0" i="0" u="none" strike="noStrike" dirty="0">
                <a:solidFill>
                  <a:srgbClr val="8DC63F"/>
                </a:solidFill>
                <a:effectLst/>
                <a:latin typeface="Noto Sans" panose="020B0604020202020204" pitchFamily="34" charset="0"/>
              </a:rPr>
              <a:t>fuel cell system sales</a:t>
            </a:r>
            <a:r>
              <a:rPr lang="en-US" sz="1200" b="0" i="0" dirty="0">
                <a:solidFill>
                  <a:srgbClr val="777777"/>
                </a:solidFill>
                <a:effectLst/>
                <a:latin typeface="Noto Sans" panose="020B0604020202020204" pitchFamily="34" charset="0"/>
              </a:rPr>
              <a:t> and </a:t>
            </a:r>
            <a:r>
              <a:rPr lang="en-US" sz="1200" b="0" i="0" u="none" strike="noStrike" dirty="0">
                <a:solidFill>
                  <a:srgbClr val="8DC63F"/>
                </a:solidFill>
                <a:effectLst/>
                <a:latin typeface="Noto Sans" panose="020B0604020202020204" pitchFamily="34" charset="0"/>
              </a:rPr>
              <a:t>strategic partnership</a:t>
            </a:r>
            <a:r>
              <a:rPr lang="en-US" sz="1200" b="0" i="0" dirty="0">
                <a:solidFill>
                  <a:srgbClr val="777777"/>
                </a:solidFill>
                <a:effectLst/>
                <a:latin typeface="Noto Sans" panose="020B0604020202020204" pitchFamily="34" charset="0"/>
              </a:rPr>
              <a:t> to customers looking to </a:t>
            </a:r>
            <a:r>
              <a:rPr lang="en-US" sz="1200" b="0" i="0" dirty="0" err="1">
                <a:solidFill>
                  <a:srgbClr val="777777"/>
                </a:solidFill>
                <a:effectLst/>
                <a:latin typeface="Noto Sans" panose="020B0604020202020204" pitchFamily="34" charset="0"/>
              </a:rPr>
              <a:t>decarbonise</a:t>
            </a:r>
            <a:r>
              <a:rPr lang="en-US" sz="1200" b="0" i="0" dirty="0">
                <a:solidFill>
                  <a:srgbClr val="777777"/>
                </a:solidFill>
                <a:effectLst/>
                <a:latin typeface="Noto Sans" panose="020B0604020202020204" pitchFamily="34" charset="0"/>
              </a:rPr>
              <a:t>.</a:t>
            </a:r>
          </a:p>
          <a:p>
            <a:br>
              <a:rPr lang="en-US" b="0" dirty="0">
                <a:solidFill>
                  <a:srgbClr val="777777"/>
                </a:solidFill>
                <a:effectLst/>
              </a:rPr>
            </a:br>
            <a:endParaRPr lang="en-US" b="0" dirty="0">
              <a:solidFill>
                <a:srgbClr val="777777"/>
              </a:solidFill>
              <a:effectLst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3813B50-827A-2342-85AD-2BF84DFF9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1D479-92FB-E84A-9658-AAE7BECDE3D5}" type="slidenum">
              <a:rPr lang="en-CN" smtClean="0"/>
              <a:t>3</a:t>
            </a:fld>
            <a:endParaRPr lang="en-C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2F0E57-BB8C-FB41-B451-FBD8AE36D98E}"/>
              </a:ext>
            </a:extLst>
          </p:cNvPr>
          <p:cNvSpPr txBox="1"/>
          <p:nvPr/>
        </p:nvSpPr>
        <p:spPr>
          <a:xfrm>
            <a:off x="2067026" y="4545098"/>
            <a:ext cx="3021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Birmingham, United Kingdom</a:t>
            </a:r>
            <a:endParaRPr lang="en-CN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120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89EB734-5ADF-7F48-A0D2-1F84CCD9EDCD}"/>
              </a:ext>
            </a:extLst>
          </p:cNvPr>
          <p:cNvSpPr/>
          <p:nvPr/>
        </p:nvSpPr>
        <p:spPr>
          <a:xfrm>
            <a:off x="256780" y="293204"/>
            <a:ext cx="680225" cy="680225"/>
          </a:xfrm>
          <a:prstGeom prst="rect">
            <a:avLst/>
          </a:prstGeom>
          <a:solidFill>
            <a:srgbClr val="67B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E21681-C5D1-5A4D-B67E-E26BAB319CBD}"/>
              </a:ext>
            </a:extLst>
          </p:cNvPr>
          <p:cNvSpPr/>
          <p:nvPr/>
        </p:nvSpPr>
        <p:spPr>
          <a:xfrm>
            <a:off x="1100557" y="293204"/>
            <a:ext cx="249044" cy="680225"/>
          </a:xfrm>
          <a:prstGeom prst="rect">
            <a:avLst/>
          </a:prstGeom>
          <a:solidFill>
            <a:srgbClr val="67B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726BC5-B390-B544-9D09-09738B65C958}"/>
              </a:ext>
            </a:extLst>
          </p:cNvPr>
          <p:cNvSpPr txBox="1"/>
          <p:nvPr/>
        </p:nvSpPr>
        <p:spPr>
          <a:xfrm>
            <a:off x="1513152" y="287411"/>
            <a:ext cx="8840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/>
              <a:t>Analysis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Strategy</a:t>
            </a:r>
            <a:endParaRPr lang="en-CN" sz="4000" b="1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4CF9E6E-7E93-F04E-B361-7FCE86710B8A}"/>
              </a:ext>
            </a:extLst>
          </p:cNvPr>
          <p:cNvGrpSpPr/>
          <p:nvPr/>
        </p:nvGrpSpPr>
        <p:grpSpPr>
          <a:xfrm>
            <a:off x="3074069" y="1248587"/>
            <a:ext cx="6474167" cy="1201491"/>
            <a:chOff x="1513152" y="1477869"/>
            <a:chExt cx="6474167" cy="120149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3BCA945-53BF-7C41-8D46-1FDC5317AC88}"/>
                </a:ext>
              </a:extLst>
            </p:cNvPr>
            <p:cNvSpPr txBox="1"/>
            <p:nvPr/>
          </p:nvSpPr>
          <p:spPr>
            <a:xfrm>
              <a:off x="3404471" y="2033029"/>
              <a:ext cx="45828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Unless otherwise specified</a:t>
              </a:r>
              <a:r>
                <a:rPr lang="en-US" altLang="zh-CN" dirty="0"/>
                <a:t>,</a:t>
              </a:r>
              <a:r>
                <a:rPr lang="zh-CN" altLang="en-US" dirty="0"/>
                <a:t> </a:t>
              </a:r>
              <a:r>
                <a:rPr lang="en-US" altLang="zh-CN" dirty="0"/>
                <a:t>“Private</a:t>
              </a:r>
              <a:r>
                <a:rPr lang="zh-CN" altLang="en-US" dirty="0"/>
                <a:t> </a:t>
              </a:r>
              <a:r>
                <a:rPr lang="en-US" altLang="zh-CN" dirty="0"/>
                <a:t>Owner”</a:t>
              </a:r>
              <a:r>
                <a:rPr lang="zh-CN" altLang="en-US" dirty="0"/>
                <a:t> </a:t>
              </a:r>
              <a:r>
                <a:rPr lang="en-US" altLang="zh-CN" dirty="0"/>
                <a:t>and</a:t>
              </a:r>
              <a:r>
                <a:rPr lang="zh-CN" altLang="en-US" dirty="0"/>
                <a:t> </a:t>
              </a:r>
              <a:r>
                <a:rPr lang="en-US" altLang="zh-CN" dirty="0"/>
                <a:t>“Next”</a:t>
              </a:r>
              <a:r>
                <a:rPr lang="zh-CN" altLang="en-US" dirty="0"/>
                <a:t> </a:t>
              </a:r>
              <a:r>
                <a:rPr lang="en-US" dirty="0"/>
                <a:t>are both ruled out</a:t>
              </a:r>
              <a:endParaRPr lang="en-CN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58A164-9972-A048-9A3D-116804110118}"/>
                </a:ext>
              </a:extLst>
            </p:cNvPr>
            <p:cNvSpPr txBox="1"/>
            <p:nvPr/>
          </p:nvSpPr>
          <p:spPr>
            <a:xfrm>
              <a:off x="1513152" y="1493839"/>
              <a:ext cx="26688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</a:rPr>
                <a:t>Strategy</a:t>
              </a:r>
              <a:r>
                <a:rPr lang="zh-CN" altLang="en-US" sz="2800" b="1" dirty="0">
                  <a:solidFill>
                    <a:srgbClr val="00B050"/>
                  </a:solidFill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</a:rPr>
                <a:t>01</a:t>
              </a:r>
              <a:r>
                <a:rPr lang="zh-CN" altLang="en-US" sz="2800" b="1" dirty="0">
                  <a:solidFill>
                    <a:srgbClr val="00B050"/>
                  </a:solidFill>
                </a:rPr>
                <a:t> </a:t>
              </a:r>
              <a:endParaRPr lang="en-CN" sz="2800" b="1" dirty="0">
                <a:solidFill>
                  <a:srgbClr val="00B05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CDE3B9-EC86-534D-A5C5-71D150698E81}"/>
                </a:ext>
              </a:extLst>
            </p:cNvPr>
            <p:cNvSpPr txBox="1"/>
            <p:nvPr/>
          </p:nvSpPr>
          <p:spPr>
            <a:xfrm>
              <a:off x="3404471" y="1477869"/>
              <a:ext cx="418657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/>
                <a:t>Focus</a:t>
              </a:r>
              <a:r>
                <a:rPr lang="zh-CN" altLang="en-US" sz="2800" dirty="0"/>
                <a:t> </a:t>
              </a:r>
              <a:r>
                <a:rPr lang="en-US" altLang="zh-CN" sz="2800" dirty="0"/>
                <a:t>on</a:t>
              </a:r>
              <a:r>
                <a:rPr lang="zh-CN" altLang="en-US" sz="2800" dirty="0"/>
                <a:t> </a:t>
              </a:r>
              <a:r>
                <a:rPr lang="en-US" altLang="zh-CN" sz="2800" dirty="0"/>
                <a:t>”Big</a:t>
              </a:r>
              <a:r>
                <a:rPr lang="zh-CN" altLang="en-US" sz="2800" dirty="0"/>
                <a:t> </a:t>
              </a:r>
              <a:r>
                <a:rPr lang="en-US" altLang="zh-CN" sz="2800" dirty="0"/>
                <a:t>Company”</a:t>
              </a:r>
              <a:endParaRPr lang="en-US" sz="2800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F840EEA-DB6F-B442-B754-7B10A3915591}"/>
                </a:ext>
              </a:extLst>
            </p:cNvPr>
            <p:cNvCxnSpPr>
              <a:cxnSpLocks/>
            </p:cNvCxnSpPr>
            <p:nvPr/>
          </p:nvCxnSpPr>
          <p:spPr>
            <a:xfrm>
              <a:off x="1607282" y="2001089"/>
              <a:ext cx="59837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BA41F3E-C2A7-6E4F-ADDF-DA71CAA0AFCA}"/>
              </a:ext>
            </a:extLst>
          </p:cNvPr>
          <p:cNvGrpSpPr/>
          <p:nvPr/>
        </p:nvGrpSpPr>
        <p:grpSpPr>
          <a:xfrm>
            <a:off x="3074069" y="2786034"/>
            <a:ext cx="6474167" cy="1201491"/>
            <a:chOff x="1513152" y="1477869"/>
            <a:chExt cx="6474167" cy="120149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5F8C05B-05C7-7A4D-9D5A-7731B44ECB25}"/>
                </a:ext>
              </a:extLst>
            </p:cNvPr>
            <p:cNvSpPr txBox="1"/>
            <p:nvPr/>
          </p:nvSpPr>
          <p:spPr>
            <a:xfrm>
              <a:off x="3404471" y="2033029"/>
              <a:ext cx="45828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/>
                <a:t>Who</a:t>
              </a:r>
              <a:r>
                <a:rPr lang="zh-CN" altLang="en-US" dirty="0"/>
                <a:t> </a:t>
              </a:r>
              <a:r>
                <a:rPr lang="en-US" altLang="zh-CN" dirty="0"/>
                <a:t>we</a:t>
              </a:r>
              <a:r>
                <a:rPr lang="zh-CN" altLang="en-US" dirty="0"/>
                <a:t> </a:t>
              </a:r>
              <a:r>
                <a:rPr lang="en-US" altLang="zh-CN" dirty="0"/>
                <a:t>are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/>
                <a:t>Evaluation</a:t>
              </a:r>
              <a:r>
                <a:rPr lang="zh-CN" altLang="en-US" dirty="0"/>
                <a:t> </a:t>
              </a:r>
              <a:r>
                <a:rPr lang="en-US" altLang="zh-CN" dirty="0"/>
                <a:t>system</a:t>
              </a:r>
              <a:r>
                <a:rPr lang="zh-CN" altLang="en-US" dirty="0"/>
                <a:t> </a:t>
              </a:r>
              <a:endParaRPr lang="en-CN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DAE447D-46E3-AC45-BD74-D196EE5804F5}"/>
                </a:ext>
              </a:extLst>
            </p:cNvPr>
            <p:cNvSpPr txBox="1"/>
            <p:nvPr/>
          </p:nvSpPr>
          <p:spPr>
            <a:xfrm>
              <a:off x="1513152" y="1493839"/>
              <a:ext cx="26688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</a:rPr>
                <a:t>Strategy</a:t>
              </a:r>
              <a:r>
                <a:rPr lang="zh-CN" altLang="en-US" sz="2800" b="1" dirty="0">
                  <a:solidFill>
                    <a:srgbClr val="00B050"/>
                  </a:solidFill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</a:rPr>
                <a:t>02</a:t>
              </a:r>
              <a:r>
                <a:rPr lang="zh-CN" altLang="en-US" sz="2800" b="1" dirty="0">
                  <a:solidFill>
                    <a:srgbClr val="00B050"/>
                  </a:solidFill>
                </a:rPr>
                <a:t> </a:t>
              </a:r>
              <a:endParaRPr lang="en-CN" sz="2800" b="1" dirty="0">
                <a:solidFill>
                  <a:srgbClr val="00B050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A2D3DAA-5803-B04E-9EAB-80327DB95C04}"/>
                </a:ext>
              </a:extLst>
            </p:cNvPr>
            <p:cNvSpPr txBox="1"/>
            <p:nvPr/>
          </p:nvSpPr>
          <p:spPr>
            <a:xfrm>
              <a:off x="3404471" y="1477869"/>
              <a:ext cx="418657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/>
                <a:t>Self-Definition</a:t>
              </a:r>
              <a:endParaRPr lang="en-US" sz="2800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F8678C-9576-2F49-A731-82FAB7AE39DD}"/>
                </a:ext>
              </a:extLst>
            </p:cNvPr>
            <p:cNvCxnSpPr>
              <a:cxnSpLocks/>
            </p:cNvCxnSpPr>
            <p:nvPr/>
          </p:nvCxnSpPr>
          <p:spPr>
            <a:xfrm>
              <a:off x="1607282" y="2001089"/>
              <a:ext cx="59837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1465618-E0E7-6347-B29F-68C01923D7DE}"/>
              </a:ext>
            </a:extLst>
          </p:cNvPr>
          <p:cNvGrpSpPr/>
          <p:nvPr/>
        </p:nvGrpSpPr>
        <p:grpSpPr>
          <a:xfrm>
            <a:off x="3074069" y="4323481"/>
            <a:ext cx="6474167" cy="2032488"/>
            <a:chOff x="1513152" y="1477869"/>
            <a:chExt cx="6474167" cy="203248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1ADC4B0-70E2-F84C-95FB-4650EE11169C}"/>
                </a:ext>
              </a:extLst>
            </p:cNvPr>
            <p:cNvSpPr txBox="1"/>
            <p:nvPr/>
          </p:nvSpPr>
          <p:spPr>
            <a:xfrm>
              <a:off x="3404471" y="2033029"/>
              <a:ext cx="458284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/>
                <a:t>CPC</a:t>
              </a:r>
              <a:r>
                <a:rPr lang="zh-CN" altLang="en-US" dirty="0"/>
                <a:t> </a:t>
              </a:r>
              <a:r>
                <a:rPr lang="en-US" altLang="zh-CN" dirty="0"/>
                <a:t>Code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/>
                <a:t>Geographic</a:t>
              </a:r>
              <a:r>
                <a:rPr lang="zh-CN" altLang="en-US" dirty="0"/>
                <a:t> </a:t>
              </a:r>
              <a:r>
                <a:rPr lang="en-US" altLang="zh-CN" dirty="0"/>
                <a:t>Distribution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/>
                <a:t>Patents</a:t>
              </a:r>
              <a:r>
                <a:rPr lang="zh-CN" altLang="en-US" dirty="0"/>
                <a:t> </a:t>
              </a:r>
              <a:r>
                <a:rPr lang="en-US" altLang="zh-CN" dirty="0"/>
                <a:t>Citations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/>
                <a:t>Age</a:t>
              </a:r>
              <a:r>
                <a:rPr lang="zh-CN" altLang="en-US" dirty="0"/>
                <a:t> </a:t>
              </a:r>
              <a:r>
                <a:rPr lang="en-US" altLang="zh-CN" dirty="0"/>
                <a:t>of</a:t>
              </a:r>
              <a:r>
                <a:rPr lang="zh-CN" altLang="en-US" dirty="0"/>
                <a:t> </a:t>
              </a:r>
              <a:r>
                <a:rPr lang="en-US" altLang="zh-CN" dirty="0"/>
                <a:t>Patent</a:t>
              </a:r>
              <a:r>
                <a:rPr lang="zh-CN" altLang="en-US" dirty="0"/>
                <a:t> </a:t>
              </a:r>
              <a:r>
                <a:rPr lang="en-US" altLang="zh-CN" dirty="0"/>
                <a:t>Portfolios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/>
                <a:t>PVIX</a:t>
              </a:r>
              <a:endParaRPr lang="en-CN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6DE1AF0-674E-2747-B23E-A499941198C6}"/>
                </a:ext>
              </a:extLst>
            </p:cNvPr>
            <p:cNvSpPr txBox="1"/>
            <p:nvPr/>
          </p:nvSpPr>
          <p:spPr>
            <a:xfrm>
              <a:off x="1513152" y="1493839"/>
              <a:ext cx="26688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</a:rPr>
                <a:t>Strategy</a:t>
              </a:r>
              <a:r>
                <a:rPr lang="zh-CN" altLang="en-US" sz="2800" b="1" dirty="0">
                  <a:solidFill>
                    <a:srgbClr val="00B050"/>
                  </a:solidFill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</a:rPr>
                <a:t>03</a:t>
              </a:r>
              <a:r>
                <a:rPr lang="zh-CN" altLang="en-US" sz="2800" b="1" dirty="0">
                  <a:solidFill>
                    <a:srgbClr val="00B050"/>
                  </a:solidFill>
                </a:rPr>
                <a:t> </a:t>
              </a:r>
              <a:endParaRPr lang="en-CN" sz="2800" b="1" dirty="0">
                <a:solidFill>
                  <a:srgbClr val="00B05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43A6353-3241-CE44-BC2A-CFD107EA901C}"/>
                </a:ext>
              </a:extLst>
            </p:cNvPr>
            <p:cNvSpPr txBox="1"/>
            <p:nvPr/>
          </p:nvSpPr>
          <p:spPr>
            <a:xfrm>
              <a:off x="3404471" y="1477869"/>
              <a:ext cx="418657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/>
                <a:t>Analysis criteria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8A3396F-18E6-044A-B0FD-AC25B0DD7155}"/>
                </a:ext>
              </a:extLst>
            </p:cNvPr>
            <p:cNvCxnSpPr>
              <a:cxnSpLocks/>
            </p:cNvCxnSpPr>
            <p:nvPr/>
          </p:nvCxnSpPr>
          <p:spPr>
            <a:xfrm>
              <a:off x="1607282" y="2001089"/>
              <a:ext cx="59837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189A1977-417F-2E40-89A0-34924274B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1D479-92FB-E84A-9658-AAE7BECDE3D5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25907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2B291BB8-DCF5-A74D-A0F4-D96A14B7151D}"/>
              </a:ext>
            </a:extLst>
          </p:cNvPr>
          <p:cNvSpPr txBox="1"/>
          <p:nvPr/>
        </p:nvSpPr>
        <p:spPr>
          <a:xfrm>
            <a:off x="933348" y="5519318"/>
            <a:ext cx="234705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/>
              <a:t>The top </a:t>
            </a:r>
            <a:r>
              <a:rPr lang="en-CN" b="1" dirty="0"/>
              <a:t>five</a:t>
            </a:r>
            <a:r>
              <a:rPr lang="en-CN" dirty="0"/>
              <a:t> accounted for </a:t>
            </a:r>
            <a:r>
              <a:rPr lang="en-CN" b="1" dirty="0">
                <a:solidFill>
                  <a:srgbClr val="00B050"/>
                </a:solidFill>
              </a:rPr>
              <a:t>around</a:t>
            </a:r>
            <a:r>
              <a:rPr lang="zh-CN" altLang="en-US" b="1" dirty="0">
                <a:solidFill>
                  <a:srgbClr val="00B050"/>
                </a:solidFill>
              </a:rPr>
              <a:t> </a:t>
            </a:r>
            <a:r>
              <a:rPr lang="en-CN" sz="3200" b="1" dirty="0">
                <a:solidFill>
                  <a:srgbClr val="00B050"/>
                </a:solidFill>
              </a:rPr>
              <a:t>60% </a:t>
            </a:r>
            <a:endParaRPr lang="en-CN" b="1" dirty="0">
              <a:solidFill>
                <a:srgbClr val="00B05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3594C14-055B-294A-B8C2-73B36B134CDB}"/>
              </a:ext>
            </a:extLst>
          </p:cNvPr>
          <p:cNvSpPr/>
          <p:nvPr/>
        </p:nvSpPr>
        <p:spPr>
          <a:xfrm>
            <a:off x="256780" y="293204"/>
            <a:ext cx="680225" cy="680225"/>
          </a:xfrm>
          <a:prstGeom prst="rect">
            <a:avLst/>
          </a:prstGeom>
          <a:solidFill>
            <a:srgbClr val="67B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7A4EB6-43BE-9E4E-9158-DCA00E8DB5F5}"/>
              </a:ext>
            </a:extLst>
          </p:cNvPr>
          <p:cNvSpPr/>
          <p:nvPr/>
        </p:nvSpPr>
        <p:spPr>
          <a:xfrm>
            <a:off x="1100557" y="293204"/>
            <a:ext cx="249044" cy="680225"/>
          </a:xfrm>
          <a:prstGeom prst="rect">
            <a:avLst/>
          </a:prstGeom>
          <a:solidFill>
            <a:srgbClr val="67B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9992E4-E440-3B49-AFC9-728D52C5137A}"/>
              </a:ext>
            </a:extLst>
          </p:cNvPr>
          <p:cNvSpPr txBox="1"/>
          <p:nvPr/>
        </p:nvSpPr>
        <p:spPr>
          <a:xfrm>
            <a:off x="1513153" y="287411"/>
            <a:ext cx="4962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/>
              <a:t>Five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Selected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CPC</a:t>
            </a:r>
            <a:endParaRPr lang="en-CN" sz="4000" b="1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A00DFC4-72E2-974D-A3E7-FA8B6142E1DE}"/>
              </a:ext>
            </a:extLst>
          </p:cNvPr>
          <p:cNvGrpSpPr/>
          <p:nvPr/>
        </p:nvGrpSpPr>
        <p:grpSpPr>
          <a:xfrm>
            <a:off x="596892" y="1524178"/>
            <a:ext cx="4962238" cy="4107535"/>
            <a:chOff x="365665" y="1309413"/>
            <a:chExt cx="5589700" cy="462692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BB98BB4-9928-9B4F-A52C-725DB08165C5}"/>
                </a:ext>
              </a:extLst>
            </p:cNvPr>
            <p:cNvGrpSpPr/>
            <p:nvPr/>
          </p:nvGrpSpPr>
          <p:grpSpPr>
            <a:xfrm>
              <a:off x="4550681" y="5532144"/>
              <a:ext cx="99391" cy="404191"/>
              <a:chOff x="5337313" y="6211957"/>
              <a:chExt cx="99391" cy="404191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4F0B025-E129-0B42-B9B7-45EB6AFA12BC}"/>
                  </a:ext>
                </a:extLst>
              </p:cNvPr>
              <p:cNvSpPr/>
              <p:nvPr/>
            </p:nvSpPr>
            <p:spPr>
              <a:xfrm>
                <a:off x="5337313" y="6211957"/>
                <a:ext cx="99391" cy="99391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30AA2C2-E967-0E41-8CFD-03EF41178892}"/>
                  </a:ext>
                </a:extLst>
              </p:cNvPr>
              <p:cNvSpPr/>
              <p:nvPr/>
            </p:nvSpPr>
            <p:spPr>
              <a:xfrm>
                <a:off x="5337313" y="6364357"/>
                <a:ext cx="99391" cy="99391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E56B092-9A24-A445-9E8B-72A2483F6707}"/>
                  </a:ext>
                </a:extLst>
              </p:cNvPr>
              <p:cNvSpPr/>
              <p:nvPr/>
            </p:nvSpPr>
            <p:spPr>
              <a:xfrm>
                <a:off x="5337313" y="6516757"/>
                <a:ext cx="99391" cy="99391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6B3AB76-D3A1-534A-B617-922C9C063D28}"/>
                </a:ext>
              </a:extLst>
            </p:cNvPr>
            <p:cNvGrpSpPr/>
            <p:nvPr/>
          </p:nvGrpSpPr>
          <p:grpSpPr>
            <a:xfrm>
              <a:off x="5234707" y="5532144"/>
              <a:ext cx="99391" cy="404191"/>
              <a:chOff x="5925577" y="6211957"/>
              <a:chExt cx="99391" cy="404191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9999B53-B067-8E46-925F-C9067FE9C813}"/>
                  </a:ext>
                </a:extLst>
              </p:cNvPr>
              <p:cNvSpPr/>
              <p:nvPr/>
            </p:nvSpPr>
            <p:spPr>
              <a:xfrm>
                <a:off x="5925577" y="6211957"/>
                <a:ext cx="99391" cy="99391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F8E71DF-D5F2-E741-B63D-99AE2C80B901}"/>
                  </a:ext>
                </a:extLst>
              </p:cNvPr>
              <p:cNvSpPr/>
              <p:nvPr/>
            </p:nvSpPr>
            <p:spPr>
              <a:xfrm>
                <a:off x="5925577" y="6364357"/>
                <a:ext cx="99391" cy="99391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5E01E5B-CDF3-A24A-912B-AFB443A9B5C0}"/>
                  </a:ext>
                </a:extLst>
              </p:cNvPr>
              <p:cNvSpPr/>
              <p:nvPr/>
            </p:nvSpPr>
            <p:spPr>
              <a:xfrm>
                <a:off x="5925577" y="6516757"/>
                <a:ext cx="99391" cy="99391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846B8DE-2D75-5F45-A735-724A04D8CE62}"/>
                </a:ext>
              </a:extLst>
            </p:cNvPr>
            <p:cNvGrpSpPr/>
            <p:nvPr/>
          </p:nvGrpSpPr>
          <p:grpSpPr>
            <a:xfrm>
              <a:off x="365665" y="1309413"/>
              <a:ext cx="5589700" cy="4455928"/>
              <a:chOff x="242927" y="1021311"/>
              <a:chExt cx="6710940" cy="5349745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0C1ECE6-9BC9-9C46-9524-9791599027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1233"/>
              <a:stretch/>
            </p:blipFill>
            <p:spPr>
              <a:xfrm>
                <a:off x="242927" y="1021311"/>
                <a:ext cx="6710940" cy="4815377"/>
              </a:xfrm>
              <a:prstGeom prst="rect">
                <a:avLst/>
              </a:prstGeom>
            </p:spPr>
          </p:pic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0509DC12-D76D-E241-A940-3648338861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06169" y="5437084"/>
                <a:ext cx="234996" cy="933972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E23535B-B3C0-CC43-8270-47EA71E670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7301" y="4266694"/>
                <a:ext cx="1687730" cy="202954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AC47306-2532-8B42-8A83-A703CAC805BE}"/>
                  </a:ext>
                </a:extLst>
              </p:cNvPr>
              <p:cNvSpPr/>
              <p:nvPr/>
            </p:nvSpPr>
            <p:spPr>
              <a:xfrm>
                <a:off x="5058888" y="1166010"/>
                <a:ext cx="1365663" cy="1189934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E0D6267-DF73-AC46-A6E7-D6A4F4CCE391}"/>
                </a:ext>
              </a:extLst>
            </p:cNvPr>
            <p:cNvSpPr/>
            <p:nvPr/>
          </p:nvSpPr>
          <p:spPr>
            <a:xfrm>
              <a:off x="1573838" y="1514169"/>
              <a:ext cx="2847253" cy="3902160"/>
            </a:xfrm>
            <a:custGeom>
              <a:avLst/>
              <a:gdLst>
                <a:gd name="connsiteX0" fmla="*/ 1119544 w 3052414"/>
                <a:gd name="connsiteY0" fmla="*/ 46408 h 3882352"/>
                <a:gd name="connsiteX1" fmla="*/ 1107669 w 3052414"/>
                <a:gd name="connsiteY1" fmla="*/ 1317068 h 3882352"/>
                <a:gd name="connsiteX2" fmla="*/ 775160 w 3052414"/>
                <a:gd name="connsiteY2" fmla="*/ 2480850 h 3882352"/>
                <a:gd name="connsiteX3" fmla="*/ 15139 w 3052414"/>
                <a:gd name="connsiteY3" fmla="*/ 3407125 h 3882352"/>
                <a:gd name="connsiteX4" fmla="*/ 1535181 w 3052414"/>
                <a:gd name="connsiteY4" fmla="*/ 3870263 h 3882352"/>
                <a:gd name="connsiteX5" fmla="*/ 2782090 w 3052414"/>
                <a:gd name="connsiteY5" fmla="*/ 2943988 h 3882352"/>
                <a:gd name="connsiteX6" fmla="*/ 3019596 w 3052414"/>
                <a:gd name="connsiteY6" fmla="*/ 1340819 h 3882352"/>
                <a:gd name="connsiteX7" fmla="*/ 2283326 w 3052414"/>
                <a:gd name="connsiteY7" fmla="*/ 378917 h 3882352"/>
                <a:gd name="connsiteX8" fmla="*/ 1119544 w 3052414"/>
                <a:gd name="connsiteY8" fmla="*/ 46408 h 3882352"/>
                <a:gd name="connsiteX0" fmla="*/ 914383 w 2847253"/>
                <a:gd name="connsiteY0" fmla="*/ 46408 h 3902160"/>
                <a:gd name="connsiteX1" fmla="*/ 902508 w 2847253"/>
                <a:gd name="connsiteY1" fmla="*/ 1317068 h 3902160"/>
                <a:gd name="connsiteX2" fmla="*/ 569999 w 2847253"/>
                <a:gd name="connsiteY2" fmla="*/ 2480850 h 3902160"/>
                <a:gd name="connsiteX3" fmla="*/ 19383 w 2847253"/>
                <a:gd name="connsiteY3" fmla="*/ 3574649 h 3902160"/>
                <a:gd name="connsiteX4" fmla="*/ 1330020 w 2847253"/>
                <a:gd name="connsiteY4" fmla="*/ 3870263 h 3902160"/>
                <a:gd name="connsiteX5" fmla="*/ 2576929 w 2847253"/>
                <a:gd name="connsiteY5" fmla="*/ 2943988 h 3902160"/>
                <a:gd name="connsiteX6" fmla="*/ 2814435 w 2847253"/>
                <a:gd name="connsiteY6" fmla="*/ 1340819 h 3902160"/>
                <a:gd name="connsiteX7" fmla="*/ 2078165 w 2847253"/>
                <a:gd name="connsiteY7" fmla="*/ 378917 h 3902160"/>
                <a:gd name="connsiteX8" fmla="*/ 914383 w 2847253"/>
                <a:gd name="connsiteY8" fmla="*/ 46408 h 390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47253" h="3902160">
                  <a:moveTo>
                    <a:pt x="914383" y="46408"/>
                  </a:moveTo>
                  <a:cubicBezTo>
                    <a:pt x="718440" y="202766"/>
                    <a:pt x="959905" y="911328"/>
                    <a:pt x="902508" y="1317068"/>
                  </a:cubicBezTo>
                  <a:cubicBezTo>
                    <a:pt x="845111" y="1722808"/>
                    <a:pt x="717186" y="2104587"/>
                    <a:pt x="569999" y="2480850"/>
                  </a:cubicBezTo>
                  <a:cubicBezTo>
                    <a:pt x="422812" y="2857113"/>
                    <a:pt x="-107287" y="3343080"/>
                    <a:pt x="19383" y="3574649"/>
                  </a:cubicBezTo>
                  <a:cubicBezTo>
                    <a:pt x="146053" y="3806218"/>
                    <a:pt x="903763" y="3975373"/>
                    <a:pt x="1330020" y="3870263"/>
                  </a:cubicBezTo>
                  <a:cubicBezTo>
                    <a:pt x="1756277" y="3765153"/>
                    <a:pt x="2329527" y="3365562"/>
                    <a:pt x="2576929" y="2943988"/>
                  </a:cubicBezTo>
                  <a:cubicBezTo>
                    <a:pt x="2824331" y="2522414"/>
                    <a:pt x="2897562" y="1768331"/>
                    <a:pt x="2814435" y="1340819"/>
                  </a:cubicBezTo>
                  <a:cubicBezTo>
                    <a:pt x="2731308" y="913307"/>
                    <a:pt x="2392861" y="596631"/>
                    <a:pt x="2078165" y="378917"/>
                  </a:cubicBezTo>
                  <a:cubicBezTo>
                    <a:pt x="1763469" y="161203"/>
                    <a:pt x="1110326" y="-109950"/>
                    <a:pt x="914383" y="46408"/>
                  </a:cubicBezTo>
                  <a:close/>
                </a:path>
              </a:pathLst>
            </a:custGeom>
            <a:noFill/>
            <a:ln w="2540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1A80C73D-BFA5-7940-A62B-C65A644370C5}"/>
                </a:ext>
              </a:extLst>
            </p:cNvPr>
            <p:cNvSpPr/>
            <p:nvPr/>
          </p:nvSpPr>
          <p:spPr>
            <a:xfrm rot="16909198">
              <a:off x="3758880" y="1482363"/>
              <a:ext cx="914400" cy="914400"/>
            </a:xfrm>
            <a:prstGeom prst="arc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1160DE1-4D88-A44F-A385-5DEAA3B59BE9}"/>
                </a:ext>
              </a:extLst>
            </p:cNvPr>
            <p:cNvGrpSpPr/>
            <p:nvPr/>
          </p:nvGrpSpPr>
          <p:grpSpPr>
            <a:xfrm>
              <a:off x="4892694" y="5532144"/>
              <a:ext cx="99391" cy="404191"/>
              <a:chOff x="5925577" y="6211957"/>
              <a:chExt cx="99391" cy="404191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B3A4E06D-0AF4-8D4E-855D-E6921129CB24}"/>
                  </a:ext>
                </a:extLst>
              </p:cNvPr>
              <p:cNvSpPr/>
              <p:nvPr/>
            </p:nvSpPr>
            <p:spPr>
              <a:xfrm>
                <a:off x="5925577" y="6211957"/>
                <a:ext cx="99391" cy="99391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3366F96-AAC2-314E-9060-9C456CE401AD}"/>
                  </a:ext>
                </a:extLst>
              </p:cNvPr>
              <p:cNvSpPr/>
              <p:nvPr/>
            </p:nvSpPr>
            <p:spPr>
              <a:xfrm>
                <a:off x="5925577" y="6364357"/>
                <a:ext cx="99391" cy="99391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97B6ABD-39EC-CD43-803F-28CADAD2B3E5}"/>
                  </a:ext>
                </a:extLst>
              </p:cNvPr>
              <p:cNvSpPr/>
              <p:nvPr/>
            </p:nvSpPr>
            <p:spPr>
              <a:xfrm>
                <a:off x="5925577" y="6516757"/>
                <a:ext cx="99391" cy="99391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</p:grp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1ABD82C4-672F-CB48-ABDA-CF42511398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380945"/>
              </p:ext>
            </p:extLst>
          </p:nvPr>
        </p:nvGraphicFramePr>
        <p:xfrm>
          <a:off x="6062315" y="1281236"/>
          <a:ext cx="5772333" cy="643890"/>
        </p:xfrm>
        <a:graphic>
          <a:graphicData uri="http://schemas.openxmlformats.org/drawingml/2006/table">
            <a:tbl>
              <a:tblPr/>
              <a:tblGrid>
                <a:gridCol w="818032">
                  <a:extLst>
                    <a:ext uri="{9D8B030D-6E8A-4147-A177-3AD203B41FA5}">
                      <a16:colId xmlns:a16="http://schemas.microsoft.com/office/drawing/2014/main" val="3749621326"/>
                    </a:ext>
                  </a:extLst>
                </a:gridCol>
                <a:gridCol w="4954301">
                  <a:extLst>
                    <a:ext uri="{9D8B030D-6E8A-4147-A177-3AD203B41FA5}">
                      <a16:colId xmlns:a16="http://schemas.microsoft.com/office/drawing/2014/main" val="18424206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b="1" dirty="0">
                          <a:solidFill>
                            <a:srgbClr val="00B050"/>
                          </a:solidFill>
                          <a:effectLst/>
                        </a:rPr>
                        <a:t>Y02E</a:t>
                      </a:r>
                    </a:p>
                  </a:txBody>
                  <a:tcPr marL="19050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Reduction of greenhouse gas emissions, related to 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effectLst/>
                        </a:rPr>
                        <a:t>energy generation, transmission or distribution</a:t>
                      </a:r>
                    </a:p>
                  </a:txBody>
                  <a:tcPr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769378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10EF221A-BB86-9E4D-814C-A34FDF3902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460289"/>
              </p:ext>
            </p:extLst>
          </p:nvPr>
        </p:nvGraphicFramePr>
        <p:xfrm>
          <a:off x="6028630" y="2012455"/>
          <a:ext cx="6001407" cy="643890"/>
        </p:xfrm>
        <a:graphic>
          <a:graphicData uri="http://schemas.openxmlformats.org/drawingml/2006/table">
            <a:tbl>
              <a:tblPr/>
              <a:tblGrid>
                <a:gridCol w="850495">
                  <a:extLst>
                    <a:ext uri="{9D8B030D-6E8A-4147-A177-3AD203B41FA5}">
                      <a16:colId xmlns:a16="http://schemas.microsoft.com/office/drawing/2014/main" val="2667573694"/>
                    </a:ext>
                  </a:extLst>
                </a:gridCol>
                <a:gridCol w="5150912">
                  <a:extLst>
                    <a:ext uri="{9D8B030D-6E8A-4147-A177-3AD203B41FA5}">
                      <a16:colId xmlns:a16="http://schemas.microsoft.com/office/drawing/2014/main" val="30378436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b="1" dirty="0">
                          <a:solidFill>
                            <a:srgbClr val="00B050"/>
                          </a:solidFill>
                          <a:effectLst/>
                        </a:rPr>
                        <a:t>H01M</a:t>
                      </a:r>
                    </a:p>
                  </a:txBody>
                  <a:tcPr marL="19050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Processes or means, e.g. 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effectLst/>
                        </a:rPr>
                        <a:t>Batteries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, for the direct conversion of chemical energy into electrical energy</a:t>
                      </a:r>
                      <a:endParaRPr lang="en-US" dirty="0">
                        <a:effectLst/>
                      </a:endParaRPr>
                    </a:p>
                  </a:txBody>
                  <a:tcPr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3472881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1DDD73E0-A44E-5041-9570-B0581CE5D9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4050"/>
              </p:ext>
            </p:extLst>
          </p:nvPr>
        </p:nvGraphicFramePr>
        <p:xfrm>
          <a:off x="6062315" y="2759738"/>
          <a:ext cx="6264941" cy="643890"/>
        </p:xfrm>
        <a:graphic>
          <a:graphicData uri="http://schemas.openxmlformats.org/drawingml/2006/table">
            <a:tbl>
              <a:tblPr/>
              <a:tblGrid>
                <a:gridCol w="887842">
                  <a:extLst>
                    <a:ext uri="{9D8B030D-6E8A-4147-A177-3AD203B41FA5}">
                      <a16:colId xmlns:a16="http://schemas.microsoft.com/office/drawing/2014/main" val="275348549"/>
                    </a:ext>
                  </a:extLst>
                </a:gridCol>
                <a:gridCol w="5377099">
                  <a:extLst>
                    <a:ext uri="{9D8B030D-6E8A-4147-A177-3AD203B41FA5}">
                      <a16:colId xmlns:a16="http://schemas.microsoft.com/office/drawing/2014/main" val="18849710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b="1" dirty="0">
                          <a:solidFill>
                            <a:srgbClr val="00B050"/>
                          </a:solidFill>
                          <a:effectLst/>
                        </a:rPr>
                        <a:t>Y02T</a:t>
                      </a:r>
                    </a:p>
                  </a:txBody>
                  <a:tcPr marL="19050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Climate change mitigation technologies related to 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effectLst/>
                        </a:rPr>
                        <a:t>transportation</a:t>
                      </a:r>
                    </a:p>
                  </a:txBody>
                  <a:tcPr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6923770"/>
                  </a:ext>
                </a:extLst>
              </a:tr>
            </a:tbl>
          </a:graphicData>
        </a:graphic>
      </p:graphicFrame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3D6B9022-5315-3F4E-839E-9F7D8ED6A6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444115"/>
              </p:ext>
            </p:extLst>
          </p:nvPr>
        </p:nvGraphicFramePr>
        <p:xfrm>
          <a:off x="6062315" y="3458597"/>
          <a:ext cx="5983309" cy="1802130"/>
        </p:xfrm>
        <a:graphic>
          <a:graphicData uri="http://schemas.openxmlformats.org/drawingml/2006/table">
            <a:tbl>
              <a:tblPr/>
              <a:tblGrid>
                <a:gridCol w="847930">
                  <a:extLst>
                    <a:ext uri="{9D8B030D-6E8A-4147-A177-3AD203B41FA5}">
                      <a16:colId xmlns:a16="http://schemas.microsoft.com/office/drawing/2014/main" val="1470285077"/>
                    </a:ext>
                  </a:extLst>
                </a:gridCol>
                <a:gridCol w="5135379">
                  <a:extLst>
                    <a:ext uri="{9D8B030D-6E8A-4147-A177-3AD203B41FA5}">
                      <a16:colId xmlns:a16="http://schemas.microsoft.com/office/drawing/2014/main" val="29668664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b="1" dirty="0">
                          <a:solidFill>
                            <a:srgbClr val="00B050"/>
                          </a:solidFill>
                          <a:effectLst/>
                        </a:rPr>
                        <a:t>B60K</a:t>
                      </a:r>
                    </a:p>
                  </a:txBody>
                  <a:tcPr marL="19050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Arrangement or mounting of propulsion units or of transmissions in vehicles</a:t>
                      </a:r>
                      <a:r>
                        <a:rPr lang="en-US" sz="1600" dirty="0">
                          <a:effectLst/>
                        </a:rPr>
                        <a:t>; 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arrangement or mounting of plural diverse prime-movers in vehicles</a:t>
                      </a:r>
                      <a:r>
                        <a:rPr lang="en-US" sz="1600" dirty="0">
                          <a:effectLst/>
                        </a:rPr>
                        <a:t>; 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auxiliary drives for vehicles</a:t>
                      </a:r>
                      <a:r>
                        <a:rPr lang="en-US" sz="1600" dirty="0">
                          <a:effectLst/>
                        </a:rPr>
                        <a:t>; 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instrumentation or dashboards for vehicles</a:t>
                      </a:r>
                      <a:r>
                        <a:rPr lang="en-US" sz="1600" dirty="0">
                          <a:effectLst/>
                        </a:rPr>
                        <a:t>; 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arrangements in connection with cooling, air intake, 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effectLst/>
                        </a:rPr>
                        <a:t>gas exhaust or fuel supply of propulsion 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units in vehicles</a:t>
                      </a:r>
                      <a:endParaRPr lang="en-US" sz="1600" dirty="0">
                        <a:effectLst/>
                      </a:endParaRPr>
                    </a:p>
                  </a:txBody>
                  <a:tcPr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4682202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E283F4E9-B1D5-4C4B-A6B3-58200E6C8F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566257"/>
              </p:ext>
            </p:extLst>
          </p:nvPr>
        </p:nvGraphicFramePr>
        <p:xfrm>
          <a:off x="6028630" y="5369217"/>
          <a:ext cx="5983309" cy="643890"/>
        </p:xfrm>
        <a:graphic>
          <a:graphicData uri="http://schemas.openxmlformats.org/drawingml/2006/table">
            <a:tbl>
              <a:tblPr/>
              <a:tblGrid>
                <a:gridCol w="847930">
                  <a:extLst>
                    <a:ext uri="{9D8B030D-6E8A-4147-A177-3AD203B41FA5}">
                      <a16:colId xmlns:a16="http://schemas.microsoft.com/office/drawing/2014/main" val="524501606"/>
                    </a:ext>
                  </a:extLst>
                </a:gridCol>
                <a:gridCol w="5135379">
                  <a:extLst>
                    <a:ext uri="{9D8B030D-6E8A-4147-A177-3AD203B41FA5}">
                      <a16:colId xmlns:a16="http://schemas.microsoft.com/office/drawing/2014/main" val="35563294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b="1" dirty="0">
                          <a:solidFill>
                            <a:srgbClr val="00B050"/>
                          </a:solidFill>
                          <a:effectLst/>
                        </a:rPr>
                        <a:t>Y02P</a:t>
                      </a:r>
                    </a:p>
                  </a:txBody>
                  <a:tcPr marL="19050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Climate change mitigation technologies in the production or processing of goods</a:t>
                      </a:r>
                      <a:endParaRPr lang="en-US" dirty="0">
                        <a:effectLst/>
                      </a:endParaRPr>
                    </a:p>
                  </a:txBody>
                  <a:tcPr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8410072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975986-9C83-1D4B-BC96-4D3FFC5BD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1D479-92FB-E84A-9658-AAE7BECDE3D5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61400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D3594C14-055B-294A-B8C2-73B36B134CDB}"/>
              </a:ext>
            </a:extLst>
          </p:cNvPr>
          <p:cNvSpPr/>
          <p:nvPr/>
        </p:nvSpPr>
        <p:spPr>
          <a:xfrm>
            <a:off x="256780" y="293204"/>
            <a:ext cx="680225" cy="680225"/>
          </a:xfrm>
          <a:prstGeom prst="rect">
            <a:avLst/>
          </a:prstGeom>
          <a:solidFill>
            <a:srgbClr val="67B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7A4EB6-43BE-9E4E-9158-DCA00E8DB5F5}"/>
              </a:ext>
            </a:extLst>
          </p:cNvPr>
          <p:cNvSpPr/>
          <p:nvPr/>
        </p:nvSpPr>
        <p:spPr>
          <a:xfrm>
            <a:off x="1100557" y="293204"/>
            <a:ext cx="249044" cy="680225"/>
          </a:xfrm>
          <a:prstGeom prst="rect">
            <a:avLst/>
          </a:prstGeom>
          <a:solidFill>
            <a:srgbClr val="67B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9992E4-E440-3B49-AFC9-728D52C5137A}"/>
              </a:ext>
            </a:extLst>
          </p:cNvPr>
          <p:cNvSpPr txBox="1"/>
          <p:nvPr/>
        </p:nvSpPr>
        <p:spPr>
          <a:xfrm>
            <a:off x="1513153" y="287411"/>
            <a:ext cx="7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/>
              <a:t>Our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partners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based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on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CPC</a:t>
            </a:r>
            <a:endParaRPr lang="en-CN" sz="4000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63B58E4-1CAA-7447-BDDC-274E1A2AA758}"/>
              </a:ext>
            </a:extLst>
          </p:cNvPr>
          <p:cNvGrpSpPr/>
          <p:nvPr/>
        </p:nvGrpSpPr>
        <p:grpSpPr>
          <a:xfrm>
            <a:off x="3038722" y="1167073"/>
            <a:ext cx="7748993" cy="2849705"/>
            <a:chOff x="3527839" y="2014745"/>
            <a:chExt cx="7748993" cy="284970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E1550A0-A2B6-0946-8739-BCAFECEE91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865" b="13958"/>
            <a:stretch/>
          </p:blipFill>
          <p:spPr>
            <a:xfrm>
              <a:off x="3527839" y="2014745"/>
              <a:ext cx="6732456" cy="2849705"/>
            </a:xfrm>
            <a:prstGeom prst="rect">
              <a:avLst/>
            </a:prstGeom>
          </p:spPr>
        </p:pic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8CC0C7E-C7EE-4D42-80BF-42691B84DB96}"/>
                </a:ext>
              </a:extLst>
            </p:cNvPr>
            <p:cNvSpPr/>
            <p:nvPr/>
          </p:nvSpPr>
          <p:spPr>
            <a:xfrm>
              <a:off x="3902260" y="3218970"/>
              <a:ext cx="527987" cy="340548"/>
            </a:xfrm>
            <a:custGeom>
              <a:avLst/>
              <a:gdLst>
                <a:gd name="connsiteX0" fmla="*/ 654111 w 1154597"/>
                <a:gd name="connsiteY0" fmla="*/ 20018 h 442590"/>
                <a:gd name="connsiteX1" fmla="*/ 12980 w 1154597"/>
                <a:gd name="connsiteY1" fmla="*/ 51549 h 442590"/>
                <a:gd name="connsiteX2" fmla="*/ 296759 w 1154597"/>
                <a:gd name="connsiteY2" fmla="*/ 440432 h 442590"/>
                <a:gd name="connsiteX3" fmla="*/ 1148097 w 1154597"/>
                <a:gd name="connsiteY3" fmla="*/ 198694 h 442590"/>
                <a:gd name="connsiteX4" fmla="*/ 654111 w 1154597"/>
                <a:gd name="connsiteY4" fmla="*/ 20018 h 44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597" h="442590">
                  <a:moveTo>
                    <a:pt x="654111" y="20018"/>
                  </a:moveTo>
                  <a:cubicBezTo>
                    <a:pt x="464925" y="-4506"/>
                    <a:pt x="72539" y="-18520"/>
                    <a:pt x="12980" y="51549"/>
                  </a:cubicBezTo>
                  <a:cubicBezTo>
                    <a:pt x="-46579" y="121618"/>
                    <a:pt x="107573" y="415908"/>
                    <a:pt x="296759" y="440432"/>
                  </a:cubicBezTo>
                  <a:cubicBezTo>
                    <a:pt x="485945" y="464956"/>
                    <a:pt x="1088538" y="274018"/>
                    <a:pt x="1148097" y="198694"/>
                  </a:cubicBezTo>
                  <a:cubicBezTo>
                    <a:pt x="1207656" y="123370"/>
                    <a:pt x="843297" y="44542"/>
                    <a:pt x="654111" y="20018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8A31ED0-EB39-F741-846F-3E2A29955BEA}"/>
                </a:ext>
              </a:extLst>
            </p:cNvPr>
            <p:cNvSpPr/>
            <p:nvPr/>
          </p:nvSpPr>
          <p:spPr>
            <a:xfrm>
              <a:off x="4539690" y="3218970"/>
              <a:ext cx="527987" cy="340548"/>
            </a:xfrm>
            <a:custGeom>
              <a:avLst/>
              <a:gdLst>
                <a:gd name="connsiteX0" fmla="*/ 654111 w 1154597"/>
                <a:gd name="connsiteY0" fmla="*/ 20018 h 442590"/>
                <a:gd name="connsiteX1" fmla="*/ 12980 w 1154597"/>
                <a:gd name="connsiteY1" fmla="*/ 51549 h 442590"/>
                <a:gd name="connsiteX2" fmla="*/ 296759 w 1154597"/>
                <a:gd name="connsiteY2" fmla="*/ 440432 h 442590"/>
                <a:gd name="connsiteX3" fmla="*/ 1148097 w 1154597"/>
                <a:gd name="connsiteY3" fmla="*/ 198694 h 442590"/>
                <a:gd name="connsiteX4" fmla="*/ 654111 w 1154597"/>
                <a:gd name="connsiteY4" fmla="*/ 20018 h 44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597" h="442590">
                  <a:moveTo>
                    <a:pt x="654111" y="20018"/>
                  </a:moveTo>
                  <a:cubicBezTo>
                    <a:pt x="464925" y="-4506"/>
                    <a:pt x="72539" y="-18520"/>
                    <a:pt x="12980" y="51549"/>
                  </a:cubicBezTo>
                  <a:cubicBezTo>
                    <a:pt x="-46579" y="121618"/>
                    <a:pt x="107573" y="415908"/>
                    <a:pt x="296759" y="440432"/>
                  </a:cubicBezTo>
                  <a:cubicBezTo>
                    <a:pt x="485945" y="464956"/>
                    <a:pt x="1088538" y="274018"/>
                    <a:pt x="1148097" y="198694"/>
                  </a:cubicBezTo>
                  <a:cubicBezTo>
                    <a:pt x="1207656" y="123370"/>
                    <a:pt x="843297" y="44542"/>
                    <a:pt x="654111" y="20018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7D200A1-39FD-0646-B354-E9B521BAA8D1}"/>
                </a:ext>
              </a:extLst>
            </p:cNvPr>
            <p:cNvSpPr/>
            <p:nvPr/>
          </p:nvSpPr>
          <p:spPr>
            <a:xfrm>
              <a:off x="5177120" y="3218970"/>
              <a:ext cx="527987" cy="340548"/>
            </a:xfrm>
            <a:custGeom>
              <a:avLst/>
              <a:gdLst>
                <a:gd name="connsiteX0" fmla="*/ 654111 w 1154597"/>
                <a:gd name="connsiteY0" fmla="*/ 20018 h 442590"/>
                <a:gd name="connsiteX1" fmla="*/ 12980 w 1154597"/>
                <a:gd name="connsiteY1" fmla="*/ 51549 h 442590"/>
                <a:gd name="connsiteX2" fmla="*/ 296759 w 1154597"/>
                <a:gd name="connsiteY2" fmla="*/ 440432 h 442590"/>
                <a:gd name="connsiteX3" fmla="*/ 1148097 w 1154597"/>
                <a:gd name="connsiteY3" fmla="*/ 198694 h 442590"/>
                <a:gd name="connsiteX4" fmla="*/ 654111 w 1154597"/>
                <a:gd name="connsiteY4" fmla="*/ 20018 h 44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597" h="442590">
                  <a:moveTo>
                    <a:pt x="654111" y="20018"/>
                  </a:moveTo>
                  <a:cubicBezTo>
                    <a:pt x="464925" y="-4506"/>
                    <a:pt x="72539" y="-18520"/>
                    <a:pt x="12980" y="51549"/>
                  </a:cubicBezTo>
                  <a:cubicBezTo>
                    <a:pt x="-46579" y="121618"/>
                    <a:pt x="107573" y="415908"/>
                    <a:pt x="296759" y="440432"/>
                  </a:cubicBezTo>
                  <a:cubicBezTo>
                    <a:pt x="485945" y="464956"/>
                    <a:pt x="1088538" y="274018"/>
                    <a:pt x="1148097" y="198694"/>
                  </a:cubicBezTo>
                  <a:cubicBezTo>
                    <a:pt x="1207656" y="123370"/>
                    <a:pt x="843297" y="44542"/>
                    <a:pt x="654111" y="20018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BADEF20-65E7-1F4A-9C13-1FD353DAB2D4}"/>
                </a:ext>
              </a:extLst>
            </p:cNvPr>
            <p:cNvSpPr/>
            <p:nvPr/>
          </p:nvSpPr>
          <p:spPr>
            <a:xfrm>
              <a:off x="5814550" y="3218970"/>
              <a:ext cx="527987" cy="340548"/>
            </a:xfrm>
            <a:custGeom>
              <a:avLst/>
              <a:gdLst>
                <a:gd name="connsiteX0" fmla="*/ 654111 w 1154597"/>
                <a:gd name="connsiteY0" fmla="*/ 20018 h 442590"/>
                <a:gd name="connsiteX1" fmla="*/ 12980 w 1154597"/>
                <a:gd name="connsiteY1" fmla="*/ 51549 h 442590"/>
                <a:gd name="connsiteX2" fmla="*/ 296759 w 1154597"/>
                <a:gd name="connsiteY2" fmla="*/ 440432 h 442590"/>
                <a:gd name="connsiteX3" fmla="*/ 1148097 w 1154597"/>
                <a:gd name="connsiteY3" fmla="*/ 198694 h 442590"/>
                <a:gd name="connsiteX4" fmla="*/ 654111 w 1154597"/>
                <a:gd name="connsiteY4" fmla="*/ 20018 h 44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597" h="442590">
                  <a:moveTo>
                    <a:pt x="654111" y="20018"/>
                  </a:moveTo>
                  <a:cubicBezTo>
                    <a:pt x="464925" y="-4506"/>
                    <a:pt x="72539" y="-18520"/>
                    <a:pt x="12980" y="51549"/>
                  </a:cubicBezTo>
                  <a:cubicBezTo>
                    <a:pt x="-46579" y="121618"/>
                    <a:pt x="107573" y="415908"/>
                    <a:pt x="296759" y="440432"/>
                  </a:cubicBezTo>
                  <a:cubicBezTo>
                    <a:pt x="485945" y="464956"/>
                    <a:pt x="1088538" y="274018"/>
                    <a:pt x="1148097" y="198694"/>
                  </a:cubicBezTo>
                  <a:cubicBezTo>
                    <a:pt x="1207656" y="123370"/>
                    <a:pt x="843297" y="44542"/>
                    <a:pt x="654111" y="20018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4C2B3A5-AEEF-2D4D-9454-7F0481B1F01F}"/>
                </a:ext>
              </a:extLst>
            </p:cNvPr>
            <p:cNvSpPr/>
            <p:nvPr/>
          </p:nvSpPr>
          <p:spPr>
            <a:xfrm>
              <a:off x="7779848" y="3218970"/>
              <a:ext cx="527987" cy="340548"/>
            </a:xfrm>
            <a:custGeom>
              <a:avLst/>
              <a:gdLst>
                <a:gd name="connsiteX0" fmla="*/ 654111 w 1154597"/>
                <a:gd name="connsiteY0" fmla="*/ 20018 h 442590"/>
                <a:gd name="connsiteX1" fmla="*/ 12980 w 1154597"/>
                <a:gd name="connsiteY1" fmla="*/ 51549 h 442590"/>
                <a:gd name="connsiteX2" fmla="*/ 296759 w 1154597"/>
                <a:gd name="connsiteY2" fmla="*/ 440432 h 442590"/>
                <a:gd name="connsiteX3" fmla="*/ 1148097 w 1154597"/>
                <a:gd name="connsiteY3" fmla="*/ 198694 h 442590"/>
                <a:gd name="connsiteX4" fmla="*/ 654111 w 1154597"/>
                <a:gd name="connsiteY4" fmla="*/ 20018 h 44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597" h="442590">
                  <a:moveTo>
                    <a:pt x="654111" y="20018"/>
                  </a:moveTo>
                  <a:cubicBezTo>
                    <a:pt x="464925" y="-4506"/>
                    <a:pt x="72539" y="-18520"/>
                    <a:pt x="12980" y="51549"/>
                  </a:cubicBezTo>
                  <a:cubicBezTo>
                    <a:pt x="-46579" y="121618"/>
                    <a:pt x="107573" y="415908"/>
                    <a:pt x="296759" y="440432"/>
                  </a:cubicBezTo>
                  <a:cubicBezTo>
                    <a:pt x="485945" y="464956"/>
                    <a:pt x="1088538" y="274018"/>
                    <a:pt x="1148097" y="198694"/>
                  </a:cubicBezTo>
                  <a:cubicBezTo>
                    <a:pt x="1207656" y="123370"/>
                    <a:pt x="843297" y="44542"/>
                    <a:pt x="654111" y="20018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846D49B-0799-F443-AD32-F08EC8BEAA22}"/>
                </a:ext>
              </a:extLst>
            </p:cNvPr>
            <p:cNvSpPr/>
            <p:nvPr/>
          </p:nvSpPr>
          <p:spPr>
            <a:xfrm>
              <a:off x="3930477" y="3540949"/>
              <a:ext cx="527987" cy="340548"/>
            </a:xfrm>
            <a:custGeom>
              <a:avLst/>
              <a:gdLst>
                <a:gd name="connsiteX0" fmla="*/ 654111 w 1154597"/>
                <a:gd name="connsiteY0" fmla="*/ 20018 h 442590"/>
                <a:gd name="connsiteX1" fmla="*/ 12980 w 1154597"/>
                <a:gd name="connsiteY1" fmla="*/ 51549 h 442590"/>
                <a:gd name="connsiteX2" fmla="*/ 296759 w 1154597"/>
                <a:gd name="connsiteY2" fmla="*/ 440432 h 442590"/>
                <a:gd name="connsiteX3" fmla="*/ 1148097 w 1154597"/>
                <a:gd name="connsiteY3" fmla="*/ 198694 h 442590"/>
                <a:gd name="connsiteX4" fmla="*/ 654111 w 1154597"/>
                <a:gd name="connsiteY4" fmla="*/ 20018 h 44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597" h="442590">
                  <a:moveTo>
                    <a:pt x="654111" y="20018"/>
                  </a:moveTo>
                  <a:cubicBezTo>
                    <a:pt x="464925" y="-4506"/>
                    <a:pt x="72539" y="-18520"/>
                    <a:pt x="12980" y="51549"/>
                  </a:cubicBezTo>
                  <a:cubicBezTo>
                    <a:pt x="-46579" y="121618"/>
                    <a:pt x="107573" y="415908"/>
                    <a:pt x="296759" y="440432"/>
                  </a:cubicBezTo>
                  <a:cubicBezTo>
                    <a:pt x="485945" y="464956"/>
                    <a:pt x="1088538" y="274018"/>
                    <a:pt x="1148097" y="198694"/>
                  </a:cubicBezTo>
                  <a:cubicBezTo>
                    <a:pt x="1207656" y="123370"/>
                    <a:pt x="843297" y="44542"/>
                    <a:pt x="654111" y="20018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7E6B990-4E27-F743-ABBA-20559E3CA13D}"/>
                </a:ext>
              </a:extLst>
            </p:cNvPr>
            <p:cNvSpPr/>
            <p:nvPr/>
          </p:nvSpPr>
          <p:spPr>
            <a:xfrm>
              <a:off x="4553798" y="3540949"/>
              <a:ext cx="527987" cy="340548"/>
            </a:xfrm>
            <a:custGeom>
              <a:avLst/>
              <a:gdLst>
                <a:gd name="connsiteX0" fmla="*/ 654111 w 1154597"/>
                <a:gd name="connsiteY0" fmla="*/ 20018 h 442590"/>
                <a:gd name="connsiteX1" fmla="*/ 12980 w 1154597"/>
                <a:gd name="connsiteY1" fmla="*/ 51549 h 442590"/>
                <a:gd name="connsiteX2" fmla="*/ 296759 w 1154597"/>
                <a:gd name="connsiteY2" fmla="*/ 440432 h 442590"/>
                <a:gd name="connsiteX3" fmla="*/ 1148097 w 1154597"/>
                <a:gd name="connsiteY3" fmla="*/ 198694 h 442590"/>
                <a:gd name="connsiteX4" fmla="*/ 654111 w 1154597"/>
                <a:gd name="connsiteY4" fmla="*/ 20018 h 44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597" h="442590">
                  <a:moveTo>
                    <a:pt x="654111" y="20018"/>
                  </a:moveTo>
                  <a:cubicBezTo>
                    <a:pt x="464925" y="-4506"/>
                    <a:pt x="72539" y="-18520"/>
                    <a:pt x="12980" y="51549"/>
                  </a:cubicBezTo>
                  <a:cubicBezTo>
                    <a:pt x="-46579" y="121618"/>
                    <a:pt x="107573" y="415908"/>
                    <a:pt x="296759" y="440432"/>
                  </a:cubicBezTo>
                  <a:cubicBezTo>
                    <a:pt x="485945" y="464956"/>
                    <a:pt x="1088538" y="274018"/>
                    <a:pt x="1148097" y="198694"/>
                  </a:cubicBezTo>
                  <a:cubicBezTo>
                    <a:pt x="1207656" y="123370"/>
                    <a:pt x="843297" y="44542"/>
                    <a:pt x="654111" y="20018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D56F307-6E26-074C-B7FC-46C5D27A24D6}"/>
                </a:ext>
              </a:extLst>
            </p:cNvPr>
            <p:cNvSpPr/>
            <p:nvPr/>
          </p:nvSpPr>
          <p:spPr>
            <a:xfrm>
              <a:off x="5177119" y="3540949"/>
              <a:ext cx="527987" cy="340548"/>
            </a:xfrm>
            <a:custGeom>
              <a:avLst/>
              <a:gdLst>
                <a:gd name="connsiteX0" fmla="*/ 654111 w 1154597"/>
                <a:gd name="connsiteY0" fmla="*/ 20018 h 442590"/>
                <a:gd name="connsiteX1" fmla="*/ 12980 w 1154597"/>
                <a:gd name="connsiteY1" fmla="*/ 51549 h 442590"/>
                <a:gd name="connsiteX2" fmla="*/ 296759 w 1154597"/>
                <a:gd name="connsiteY2" fmla="*/ 440432 h 442590"/>
                <a:gd name="connsiteX3" fmla="*/ 1148097 w 1154597"/>
                <a:gd name="connsiteY3" fmla="*/ 198694 h 442590"/>
                <a:gd name="connsiteX4" fmla="*/ 654111 w 1154597"/>
                <a:gd name="connsiteY4" fmla="*/ 20018 h 44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597" h="442590">
                  <a:moveTo>
                    <a:pt x="654111" y="20018"/>
                  </a:moveTo>
                  <a:cubicBezTo>
                    <a:pt x="464925" y="-4506"/>
                    <a:pt x="72539" y="-18520"/>
                    <a:pt x="12980" y="51549"/>
                  </a:cubicBezTo>
                  <a:cubicBezTo>
                    <a:pt x="-46579" y="121618"/>
                    <a:pt x="107573" y="415908"/>
                    <a:pt x="296759" y="440432"/>
                  </a:cubicBezTo>
                  <a:cubicBezTo>
                    <a:pt x="485945" y="464956"/>
                    <a:pt x="1088538" y="274018"/>
                    <a:pt x="1148097" y="198694"/>
                  </a:cubicBezTo>
                  <a:cubicBezTo>
                    <a:pt x="1207656" y="123370"/>
                    <a:pt x="843297" y="44542"/>
                    <a:pt x="654111" y="20018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98488F8-061D-CF48-A684-E4B5AD207C0A}"/>
                </a:ext>
              </a:extLst>
            </p:cNvPr>
            <p:cNvSpPr/>
            <p:nvPr/>
          </p:nvSpPr>
          <p:spPr>
            <a:xfrm>
              <a:off x="7050896" y="3546807"/>
              <a:ext cx="527987" cy="340548"/>
            </a:xfrm>
            <a:custGeom>
              <a:avLst/>
              <a:gdLst>
                <a:gd name="connsiteX0" fmla="*/ 654111 w 1154597"/>
                <a:gd name="connsiteY0" fmla="*/ 20018 h 442590"/>
                <a:gd name="connsiteX1" fmla="*/ 12980 w 1154597"/>
                <a:gd name="connsiteY1" fmla="*/ 51549 h 442590"/>
                <a:gd name="connsiteX2" fmla="*/ 296759 w 1154597"/>
                <a:gd name="connsiteY2" fmla="*/ 440432 h 442590"/>
                <a:gd name="connsiteX3" fmla="*/ 1148097 w 1154597"/>
                <a:gd name="connsiteY3" fmla="*/ 198694 h 442590"/>
                <a:gd name="connsiteX4" fmla="*/ 654111 w 1154597"/>
                <a:gd name="connsiteY4" fmla="*/ 20018 h 44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597" h="442590">
                  <a:moveTo>
                    <a:pt x="654111" y="20018"/>
                  </a:moveTo>
                  <a:cubicBezTo>
                    <a:pt x="464925" y="-4506"/>
                    <a:pt x="72539" y="-18520"/>
                    <a:pt x="12980" y="51549"/>
                  </a:cubicBezTo>
                  <a:cubicBezTo>
                    <a:pt x="-46579" y="121618"/>
                    <a:pt x="107573" y="415908"/>
                    <a:pt x="296759" y="440432"/>
                  </a:cubicBezTo>
                  <a:cubicBezTo>
                    <a:pt x="485945" y="464956"/>
                    <a:pt x="1088538" y="274018"/>
                    <a:pt x="1148097" y="198694"/>
                  </a:cubicBezTo>
                  <a:cubicBezTo>
                    <a:pt x="1207656" y="123370"/>
                    <a:pt x="843297" y="44542"/>
                    <a:pt x="654111" y="20018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A4405832-8338-D042-9567-1FE79CBE3D10}"/>
                </a:ext>
              </a:extLst>
            </p:cNvPr>
            <p:cNvSpPr/>
            <p:nvPr/>
          </p:nvSpPr>
          <p:spPr>
            <a:xfrm>
              <a:off x="3916367" y="3858904"/>
              <a:ext cx="527987" cy="340548"/>
            </a:xfrm>
            <a:custGeom>
              <a:avLst/>
              <a:gdLst>
                <a:gd name="connsiteX0" fmla="*/ 654111 w 1154597"/>
                <a:gd name="connsiteY0" fmla="*/ 20018 h 442590"/>
                <a:gd name="connsiteX1" fmla="*/ 12980 w 1154597"/>
                <a:gd name="connsiteY1" fmla="*/ 51549 h 442590"/>
                <a:gd name="connsiteX2" fmla="*/ 296759 w 1154597"/>
                <a:gd name="connsiteY2" fmla="*/ 440432 h 442590"/>
                <a:gd name="connsiteX3" fmla="*/ 1148097 w 1154597"/>
                <a:gd name="connsiteY3" fmla="*/ 198694 h 442590"/>
                <a:gd name="connsiteX4" fmla="*/ 654111 w 1154597"/>
                <a:gd name="connsiteY4" fmla="*/ 20018 h 44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597" h="442590">
                  <a:moveTo>
                    <a:pt x="654111" y="20018"/>
                  </a:moveTo>
                  <a:cubicBezTo>
                    <a:pt x="464925" y="-4506"/>
                    <a:pt x="72539" y="-18520"/>
                    <a:pt x="12980" y="51549"/>
                  </a:cubicBezTo>
                  <a:cubicBezTo>
                    <a:pt x="-46579" y="121618"/>
                    <a:pt x="107573" y="415908"/>
                    <a:pt x="296759" y="440432"/>
                  </a:cubicBezTo>
                  <a:cubicBezTo>
                    <a:pt x="485945" y="464956"/>
                    <a:pt x="1088538" y="274018"/>
                    <a:pt x="1148097" y="198694"/>
                  </a:cubicBezTo>
                  <a:cubicBezTo>
                    <a:pt x="1207656" y="123370"/>
                    <a:pt x="843297" y="44542"/>
                    <a:pt x="654111" y="20018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587D85E-8064-D844-8461-9C7A1401E5EF}"/>
                </a:ext>
              </a:extLst>
            </p:cNvPr>
            <p:cNvSpPr/>
            <p:nvPr/>
          </p:nvSpPr>
          <p:spPr>
            <a:xfrm>
              <a:off x="6486896" y="3881497"/>
              <a:ext cx="527987" cy="340548"/>
            </a:xfrm>
            <a:custGeom>
              <a:avLst/>
              <a:gdLst>
                <a:gd name="connsiteX0" fmla="*/ 654111 w 1154597"/>
                <a:gd name="connsiteY0" fmla="*/ 20018 h 442590"/>
                <a:gd name="connsiteX1" fmla="*/ 12980 w 1154597"/>
                <a:gd name="connsiteY1" fmla="*/ 51549 h 442590"/>
                <a:gd name="connsiteX2" fmla="*/ 296759 w 1154597"/>
                <a:gd name="connsiteY2" fmla="*/ 440432 h 442590"/>
                <a:gd name="connsiteX3" fmla="*/ 1148097 w 1154597"/>
                <a:gd name="connsiteY3" fmla="*/ 198694 h 442590"/>
                <a:gd name="connsiteX4" fmla="*/ 654111 w 1154597"/>
                <a:gd name="connsiteY4" fmla="*/ 20018 h 44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597" h="442590">
                  <a:moveTo>
                    <a:pt x="654111" y="20018"/>
                  </a:moveTo>
                  <a:cubicBezTo>
                    <a:pt x="464925" y="-4506"/>
                    <a:pt x="72539" y="-18520"/>
                    <a:pt x="12980" y="51549"/>
                  </a:cubicBezTo>
                  <a:cubicBezTo>
                    <a:pt x="-46579" y="121618"/>
                    <a:pt x="107573" y="415908"/>
                    <a:pt x="296759" y="440432"/>
                  </a:cubicBezTo>
                  <a:cubicBezTo>
                    <a:pt x="485945" y="464956"/>
                    <a:pt x="1088538" y="274018"/>
                    <a:pt x="1148097" y="198694"/>
                  </a:cubicBezTo>
                  <a:cubicBezTo>
                    <a:pt x="1207656" y="123370"/>
                    <a:pt x="843297" y="44542"/>
                    <a:pt x="654111" y="20018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10DA511-F11A-604B-880B-36CBECD112AC}"/>
                </a:ext>
              </a:extLst>
            </p:cNvPr>
            <p:cNvSpPr/>
            <p:nvPr/>
          </p:nvSpPr>
          <p:spPr>
            <a:xfrm>
              <a:off x="9057425" y="3904090"/>
              <a:ext cx="527987" cy="340548"/>
            </a:xfrm>
            <a:custGeom>
              <a:avLst/>
              <a:gdLst>
                <a:gd name="connsiteX0" fmla="*/ 654111 w 1154597"/>
                <a:gd name="connsiteY0" fmla="*/ 20018 h 442590"/>
                <a:gd name="connsiteX1" fmla="*/ 12980 w 1154597"/>
                <a:gd name="connsiteY1" fmla="*/ 51549 h 442590"/>
                <a:gd name="connsiteX2" fmla="*/ 296759 w 1154597"/>
                <a:gd name="connsiteY2" fmla="*/ 440432 h 442590"/>
                <a:gd name="connsiteX3" fmla="*/ 1148097 w 1154597"/>
                <a:gd name="connsiteY3" fmla="*/ 198694 h 442590"/>
                <a:gd name="connsiteX4" fmla="*/ 654111 w 1154597"/>
                <a:gd name="connsiteY4" fmla="*/ 20018 h 44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597" h="442590">
                  <a:moveTo>
                    <a:pt x="654111" y="20018"/>
                  </a:moveTo>
                  <a:cubicBezTo>
                    <a:pt x="464925" y="-4506"/>
                    <a:pt x="72539" y="-18520"/>
                    <a:pt x="12980" y="51549"/>
                  </a:cubicBezTo>
                  <a:cubicBezTo>
                    <a:pt x="-46579" y="121618"/>
                    <a:pt x="107573" y="415908"/>
                    <a:pt x="296759" y="440432"/>
                  </a:cubicBezTo>
                  <a:cubicBezTo>
                    <a:pt x="485945" y="464956"/>
                    <a:pt x="1088538" y="274018"/>
                    <a:pt x="1148097" y="198694"/>
                  </a:cubicBezTo>
                  <a:cubicBezTo>
                    <a:pt x="1207656" y="123370"/>
                    <a:pt x="843297" y="44542"/>
                    <a:pt x="654111" y="20018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077101B7-EBD7-7D4D-978C-49D4DE9C203D}"/>
                </a:ext>
              </a:extLst>
            </p:cNvPr>
            <p:cNvSpPr/>
            <p:nvPr/>
          </p:nvSpPr>
          <p:spPr>
            <a:xfrm>
              <a:off x="3915625" y="4176859"/>
              <a:ext cx="527987" cy="340548"/>
            </a:xfrm>
            <a:custGeom>
              <a:avLst/>
              <a:gdLst>
                <a:gd name="connsiteX0" fmla="*/ 654111 w 1154597"/>
                <a:gd name="connsiteY0" fmla="*/ 20018 h 442590"/>
                <a:gd name="connsiteX1" fmla="*/ 12980 w 1154597"/>
                <a:gd name="connsiteY1" fmla="*/ 51549 h 442590"/>
                <a:gd name="connsiteX2" fmla="*/ 296759 w 1154597"/>
                <a:gd name="connsiteY2" fmla="*/ 440432 h 442590"/>
                <a:gd name="connsiteX3" fmla="*/ 1148097 w 1154597"/>
                <a:gd name="connsiteY3" fmla="*/ 198694 h 442590"/>
                <a:gd name="connsiteX4" fmla="*/ 654111 w 1154597"/>
                <a:gd name="connsiteY4" fmla="*/ 20018 h 44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597" h="442590">
                  <a:moveTo>
                    <a:pt x="654111" y="20018"/>
                  </a:moveTo>
                  <a:cubicBezTo>
                    <a:pt x="464925" y="-4506"/>
                    <a:pt x="72539" y="-18520"/>
                    <a:pt x="12980" y="51549"/>
                  </a:cubicBezTo>
                  <a:cubicBezTo>
                    <a:pt x="-46579" y="121618"/>
                    <a:pt x="107573" y="415908"/>
                    <a:pt x="296759" y="440432"/>
                  </a:cubicBezTo>
                  <a:cubicBezTo>
                    <a:pt x="485945" y="464956"/>
                    <a:pt x="1088538" y="274018"/>
                    <a:pt x="1148097" y="198694"/>
                  </a:cubicBezTo>
                  <a:cubicBezTo>
                    <a:pt x="1207656" y="123370"/>
                    <a:pt x="843297" y="44542"/>
                    <a:pt x="654111" y="20018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1528D04-90F5-3F45-9973-1A3002CE5AA0}"/>
                </a:ext>
              </a:extLst>
            </p:cNvPr>
            <p:cNvSpPr/>
            <p:nvPr/>
          </p:nvSpPr>
          <p:spPr>
            <a:xfrm>
              <a:off x="4571255" y="4190142"/>
              <a:ext cx="527987" cy="340548"/>
            </a:xfrm>
            <a:custGeom>
              <a:avLst/>
              <a:gdLst>
                <a:gd name="connsiteX0" fmla="*/ 654111 w 1154597"/>
                <a:gd name="connsiteY0" fmla="*/ 20018 h 442590"/>
                <a:gd name="connsiteX1" fmla="*/ 12980 w 1154597"/>
                <a:gd name="connsiteY1" fmla="*/ 51549 h 442590"/>
                <a:gd name="connsiteX2" fmla="*/ 296759 w 1154597"/>
                <a:gd name="connsiteY2" fmla="*/ 440432 h 442590"/>
                <a:gd name="connsiteX3" fmla="*/ 1148097 w 1154597"/>
                <a:gd name="connsiteY3" fmla="*/ 198694 h 442590"/>
                <a:gd name="connsiteX4" fmla="*/ 654111 w 1154597"/>
                <a:gd name="connsiteY4" fmla="*/ 20018 h 44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597" h="442590">
                  <a:moveTo>
                    <a:pt x="654111" y="20018"/>
                  </a:moveTo>
                  <a:cubicBezTo>
                    <a:pt x="464925" y="-4506"/>
                    <a:pt x="72539" y="-18520"/>
                    <a:pt x="12980" y="51549"/>
                  </a:cubicBezTo>
                  <a:cubicBezTo>
                    <a:pt x="-46579" y="121618"/>
                    <a:pt x="107573" y="415908"/>
                    <a:pt x="296759" y="440432"/>
                  </a:cubicBezTo>
                  <a:cubicBezTo>
                    <a:pt x="485945" y="464956"/>
                    <a:pt x="1088538" y="274018"/>
                    <a:pt x="1148097" y="198694"/>
                  </a:cubicBezTo>
                  <a:cubicBezTo>
                    <a:pt x="1207656" y="123370"/>
                    <a:pt x="843297" y="44542"/>
                    <a:pt x="654111" y="20018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61962D9-AE20-894C-BD16-DC0A726D303C}"/>
                </a:ext>
              </a:extLst>
            </p:cNvPr>
            <p:cNvSpPr/>
            <p:nvPr/>
          </p:nvSpPr>
          <p:spPr>
            <a:xfrm>
              <a:off x="6486896" y="4199452"/>
              <a:ext cx="527987" cy="340548"/>
            </a:xfrm>
            <a:custGeom>
              <a:avLst/>
              <a:gdLst>
                <a:gd name="connsiteX0" fmla="*/ 654111 w 1154597"/>
                <a:gd name="connsiteY0" fmla="*/ 20018 h 442590"/>
                <a:gd name="connsiteX1" fmla="*/ 12980 w 1154597"/>
                <a:gd name="connsiteY1" fmla="*/ 51549 h 442590"/>
                <a:gd name="connsiteX2" fmla="*/ 296759 w 1154597"/>
                <a:gd name="connsiteY2" fmla="*/ 440432 h 442590"/>
                <a:gd name="connsiteX3" fmla="*/ 1148097 w 1154597"/>
                <a:gd name="connsiteY3" fmla="*/ 198694 h 442590"/>
                <a:gd name="connsiteX4" fmla="*/ 654111 w 1154597"/>
                <a:gd name="connsiteY4" fmla="*/ 20018 h 44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597" h="442590">
                  <a:moveTo>
                    <a:pt x="654111" y="20018"/>
                  </a:moveTo>
                  <a:cubicBezTo>
                    <a:pt x="464925" y="-4506"/>
                    <a:pt x="72539" y="-18520"/>
                    <a:pt x="12980" y="51549"/>
                  </a:cubicBezTo>
                  <a:cubicBezTo>
                    <a:pt x="-46579" y="121618"/>
                    <a:pt x="107573" y="415908"/>
                    <a:pt x="296759" y="440432"/>
                  </a:cubicBezTo>
                  <a:cubicBezTo>
                    <a:pt x="485945" y="464956"/>
                    <a:pt x="1088538" y="274018"/>
                    <a:pt x="1148097" y="198694"/>
                  </a:cubicBezTo>
                  <a:cubicBezTo>
                    <a:pt x="1207656" y="123370"/>
                    <a:pt x="843297" y="44542"/>
                    <a:pt x="654111" y="20018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6E0FC05-61CF-7B40-A51F-41A8654228CE}"/>
                </a:ext>
              </a:extLst>
            </p:cNvPr>
            <p:cNvSpPr/>
            <p:nvPr/>
          </p:nvSpPr>
          <p:spPr>
            <a:xfrm>
              <a:off x="9057425" y="4183354"/>
              <a:ext cx="527987" cy="340548"/>
            </a:xfrm>
            <a:custGeom>
              <a:avLst/>
              <a:gdLst>
                <a:gd name="connsiteX0" fmla="*/ 654111 w 1154597"/>
                <a:gd name="connsiteY0" fmla="*/ 20018 h 442590"/>
                <a:gd name="connsiteX1" fmla="*/ 12980 w 1154597"/>
                <a:gd name="connsiteY1" fmla="*/ 51549 h 442590"/>
                <a:gd name="connsiteX2" fmla="*/ 296759 w 1154597"/>
                <a:gd name="connsiteY2" fmla="*/ 440432 h 442590"/>
                <a:gd name="connsiteX3" fmla="*/ 1148097 w 1154597"/>
                <a:gd name="connsiteY3" fmla="*/ 198694 h 442590"/>
                <a:gd name="connsiteX4" fmla="*/ 654111 w 1154597"/>
                <a:gd name="connsiteY4" fmla="*/ 20018 h 44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597" h="442590">
                  <a:moveTo>
                    <a:pt x="654111" y="20018"/>
                  </a:moveTo>
                  <a:cubicBezTo>
                    <a:pt x="464925" y="-4506"/>
                    <a:pt x="72539" y="-18520"/>
                    <a:pt x="12980" y="51549"/>
                  </a:cubicBezTo>
                  <a:cubicBezTo>
                    <a:pt x="-46579" y="121618"/>
                    <a:pt x="107573" y="415908"/>
                    <a:pt x="296759" y="440432"/>
                  </a:cubicBezTo>
                  <a:cubicBezTo>
                    <a:pt x="485945" y="464956"/>
                    <a:pt x="1088538" y="274018"/>
                    <a:pt x="1148097" y="198694"/>
                  </a:cubicBezTo>
                  <a:cubicBezTo>
                    <a:pt x="1207656" y="123370"/>
                    <a:pt x="843297" y="44542"/>
                    <a:pt x="654111" y="20018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7C09A302-F835-ED42-ACD9-DAB34B106FA7}"/>
                </a:ext>
              </a:extLst>
            </p:cNvPr>
            <p:cNvSpPr/>
            <p:nvPr/>
          </p:nvSpPr>
          <p:spPr>
            <a:xfrm>
              <a:off x="3930477" y="4523902"/>
              <a:ext cx="527987" cy="340548"/>
            </a:xfrm>
            <a:custGeom>
              <a:avLst/>
              <a:gdLst>
                <a:gd name="connsiteX0" fmla="*/ 654111 w 1154597"/>
                <a:gd name="connsiteY0" fmla="*/ 20018 h 442590"/>
                <a:gd name="connsiteX1" fmla="*/ 12980 w 1154597"/>
                <a:gd name="connsiteY1" fmla="*/ 51549 h 442590"/>
                <a:gd name="connsiteX2" fmla="*/ 296759 w 1154597"/>
                <a:gd name="connsiteY2" fmla="*/ 440432 h 442590"/>
                <a:gd name="connsiteX3" fmla="*/ 1148097 w 1154597"/>
                <a:gd name="connsiteY3" fmla="*/ 198694 h 442590"/>
                <a:gd name="connsiteX4" fmla="*/ 654111 w 1154597"/>
                <a:gd name="connsiteY4" fmla="*/ 20018 h 44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597" h="442590">
                  <a:moveTo>
                    <a:pt x="654111" y="20018"/>
                  </a:moveTo>
                  <a:cubicBezTo>
                    <a:pt x="464925" y="-4506"/>
                    <a:pt x="72539" y="-18520"/>
                    <a:pt x="12980" y="51549"/>
                  </a:cubicBezTo>
                  <a:cubicBezTo>
                    <a:pt x="-46579" y="121618"/>
                    <a:pt x="107573" y="415908"/>
                    <a:pt x="296759" y="440432"/>
                  </a:cubicBezTo>
                  <a:cubicBezTo>
                    <a:pt x="485945" y="464956"/>
                    <a:pt x="1088538" y="274018"/>
                    <a:pt x="1148097" y="198694"/>
                  </a:cubicBezTo>
                  <a:cubicBezTo>
                    <a:pt x="1207656" y="123370"/>
                    <a:pt x="843297" y="44542"/>
                    <a:pt x="654111" y="20018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7BA7EEA-8E7F-0643-A783-30944681C05C}"/>
                </a:ext>
              </a:extLst>
            </p:cNvPr>
            <p:cNvSpPr/>
            <p:nvPr/>
          </p:nvSpPr>
          <p:spPr>
            <a:xfrm>
              <a:off x="4571254" y="4523902"/>
              <a:ext cx="527987" cy="340548"/>
            </a:xfrm>
            <a:custGeom>
              <a:avLst/>
              <a:gdLst>
                <a:gd name="connsiteX0" fmla="*/ 654111 w 1154597"/>
                <a:gd name="connsiteY0" fmla="*/ 20018 h 442590"/>
                <a:gd name="connsiteX1" fmla="*/ 12980 w 1154597"/>
                <a:gd name="connsiteY1" fmla="*/ 51549 h 442590"/>
                <a:gd name="connsiteX2" fmla="*/ 296759 w 1154597"/>
                <a:gd name="connsiteY2" fmla="*/ 440432 h 442590"/>
                <a:gd name="connsiteX3" fmla="*/ 1148097 w 1154597"/>
                <a:gd name="connsiteY3" fmla="*/ 198694 h 442590"/>
                <a:gd name="connsiteX4" fmla="*/ 654111 w 1154597"/>
                <a:gd name="connsiteY4" fmla="*/ 20018 h 44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597" h="442590">
                  <a:moveTo>
                    <a:pt x="654111" y="20018"/>
                  </a:moveTo>
                  <a:cubicBezTo>
                    <a:pt x="464925" y="-4506"/>
                    <a:pt x="72539" y="-18520"/>
                    <a:pt x="12980" y="51549"/>
                  </a:cubicBezTo>
                  <a:cubicBezTo>
                    <a:pt x="-46579" y="121618"/>
                    <a:pt x="107573" y="415908"/>
                    <a:pt x="296759" y="440432"/>
                  </a:cubicBezTo>
                  <a:cubicBezTo>
                    <a:pt x="485945" y="464956"/>
                    <a:pt x="1088538" y="274018"/>
                    <a:pt x="1148097" y="198694"/>
                  </a:cubicBezTo>
                  <a:cubicBezTo>
                    <a:pt x="1207656" y="123370"/>
                    <a:pt x="843297" y="44542"/>
                    <a:pt x="654111" y="20018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BE223DE-B3AE-9D4D-8B7E-B54C05008EEF}"/>
                </a:ext>
              </a:extLst>
            </p:cNvPr>
            <p:cNvSpPr/>
            <p:nvPr/>
          </p:nvSpPr>
          <p:spPr>
            <a:xfrm>
              <a:off x="5212031" y="4523902"/>
              <a:ext cx="527987" cy="340548"/>
            </a:xfrm>
            <a:custGeom>
              <a:avLst/>
              <a:gdLst>
                <a:gd name="connsiteX0" fmla="*/ 654111 w 1154597"/>
                <a:gd name="connsiteY0" fmla="*/ 20018 h 442590"/>
                <a:gd name="connsiteX1" fmla="*/ 12980 w 1154597"/>
                <a:gd name="connsiteY1" fmla="*/ 51549 h 442590"/>
                <a:gd name="connsiteX2" fmla="*/ 296759 w 1154597"/>
                <a:gd name="connsiteY2" fmla="*/ 440432 h 442590"/>
                <a:gd name="connsiteX3" fmla="*/ 1148097 w 1154597"/>
                <a:gd name="connsiteY3" fmla="*/ 198694 h 442590"/>
                <a:gd name="connsiteX4" fmla="*/ 654111 w 1154597"/>
                <a:gd name="connsiteY4" fmla="*/ 20018 h 44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597" h="442590">
                  <a:moveTo>
                    <a:pt x="654111" y="20018"/>
                  </a:moveTo>
                  <a:cubicBezTo>
                    <a:pt x="464925" y="-4506"/>
                    <a:pt x="72539" y="-18520"/>
                    <a:pt x="12980" y="51549"/>
                  </a:cubicBezTo>
                  <a:cubicBezTo>
                    <a:pt x="-46579" y="121618"/>
                    <a:pt x="107573" y="415908"/>
                    <a:pt x="296759" y="440432"/>
                  </a:cubicBezTo>
                  <a:cubicBezTo>
                    <a:pt x="485945" y="464956"/>
                    <a:pt x="1088538" y="274018"/>
                    <a:pt x="1148097" y="198694"/>
                  </a:cubicBezTo>
                  <a:cubicBezTo>
                    <a:pt x="1207656" y="123370"/>
                    <a:pt x="843297" y="44542"/>
                    <a:pt x="654111" y="20018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F769EC-D8BD-3E48-9D5B-18EC380DA1E0}"/>
                </a:ext>
              </a:extLst>
            </p:cNvPr>
            <p:cNvSpPr txBox="1"/>
            <p:nvPr/>
          </p:nvSpPr>
          <p:spPr>
            <a:xfrm>
              <a:off x="10025548" y="3171617"/>
              <a:ext cx="12512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&gt;100</a:t>
              </a:r>
              <a:endParaRPr lang="en-CN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E2573DD-11EE-7248-B81D-9DF9E62788BB}"/>
                </a:ext>
              </a:extLst>
            </p:cNvPr>
            <p:cNvSpPr txBox="1"/>
            <p:nvPr/>
          </p:nvSpPr>
          <p:spPr>
            <a:xfrm>
              <a:off x="10025548" y="3504694"/>
              <a:ext cx="12512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&gt;50</a:t>
              </a:r>
              <a:endParaRPr lang="en-CN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0E50639-5B99-AE47-AC20-C2BA988A1471}"/>
                </a:ext>
              </a:extLst>
            </p:cNvPr>
            <p:cNvSpPr txBox="1"/>
            <p:nvPr/>
          </p:nvSpPr>
          <p:spPr>
            <a:xfrm>
              <a:off x="10025548" y="3807527"/>
              <a:ext cx="12512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&gt;40</a:t>
              </a:r>
              <a:endParaRPr lang="en-CN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DF62A69-7F46-AF43-9555-C94C4ACD76DC}"/>
                </a:ext>
              </a:extLst>
            </p:cNvPr>
            <p:cNvSpPr/>
            <p:nvPr/>
          </p:nvSpPr>
          <p:spPr>
            <a:xfrm>
              <a:off x="4564388" y="3874709"/>
              <a:ext cx="527987" cy="340548"/>
            </a:xfrm>
            <a:custGeom>
              <a:avLst/>
              <a:gdLst>
                <a:gd name="connsiteX0" fmla="*/ 654111 w 1154597"/>
                <a:gd name="connsiteY0" fmla="*/ 20018 h 442590"/>
                <a:gd name="connsiteX1" fmla="*/ 12980 w 1154597"/>
                <a:gd name="connsiteY1" fmla="*/ 51549 h 442590"/>
                <a:gd name="connsiteX2" fmla="*/ 296759 w 1154597"/>
                <a:gd name="connsiteY2" fmla="*/ 440432 h 442590"/>
                <a:gd name="connsiteX3" fmla="*/ 1148097 w 1154597"/>
                <a:gd name="connsiteY3" fmla="*/ 198694 h 442590"/>
                <a:gd name="connsiteX4" fmla="*/ 654111 w 1154597"/>
                <a:gd name="connsiteY4" fmla="*/ 20018 h 44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597" h="442590">
                  <a:moveTo>
                    <a:pt x="654111" y="20018"/>
                  </a:moveTo>
                  <a:cubicBezTo>
                    <a:pt x="464925" y="-4506"/>
                    <a:pt x="72539" y="-18520"/>
                    <a:pt x="12980" y="51549"/>
                  </a:cubicBezTo>
                  <a:cubicBezTo>
                    <a:pt x="-46579" y="121618"/>
                    <a:pt x="107573" y="415908"/>
                    <a:pt x="296759" y="440432"/>
                  </a:cubicBezTo>
                  <a:cubicBezTo>
                    <a:pt x="485945" y="464956"/>
                    <a:pt x="1088538" y="274018"/>
                    <a:pt x="1148097" y="198694"/>
                  </a:cubicBezTo>
                  <a:cubicBezTo>
                    <a:pt x="1207656" y="123370"/>
                    <a:pt x="843297" y="44542"/>
                    <a:pt x="654111" y="20018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350C949-37AD-BA4F-947A-8C52E4B18900}"/>
                </a:ext>
              </a:extLst>
            </p:cNvPr>
            <p:cNvSpPr txBox="1"/>
            <p:nvPr/>
          </p:nvSpPr>
          <p:spPr>
            <a:xfrm>
              <a:off x="10025548" y="4154570"/>
              <a:ext cx="12512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&gt;=10</a:t>
              </a:r>
              <a:endParaRPr lang="en-CN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26836A7-D227-704F-86F1-91C5D60B170A}"/>
                </a:ext>
              </a:extLst>
            </p:cNvPr>
            <p:cNvSpPr txBox="1"/>
            <p:nvPr/>
          </p:nvSpPr>
          <p:spPr>
            <a:xfrm>
              <a:off x="10025548" y="4479692"/>
              <a:ext cx="12512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&gt;=10</a:t>
              </a:r>
              <a:endParaRPr lang="en-CN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979AAF9-8911-C24B-8A93-F99011560B7B}"/>
              </a:ext>
            </a:extLst>
          </p:cNvPr>
          <p:cNvSpPr txBox="1"/>
          <p:nvPr/>
        </p:nvSpPr>
        <p:spPr>
          <a:xfrm>
            <a:off x="3360150" y="4154858"/>
            <a:ext cx="65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endParaRPr lang="en-C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15FB28-40C3-4146-BEAB-7BB0695FF9E5}"/>
              </a:ext>
            </a:extLst>
          </p:cNvPr>
          <p:cNvSpPr txBox="1"/>
          <p:nvPr/>
        </p:nvSpPr>
        <p:spPr>
          <a:xfrm>
            <a:off x="3071610" y="1076464"/>
            <a:ext cx="6732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Table:</a:t>
            </a:r>
            <a:r>
              <a:rPr lang="zh-CN" altLang="en-US" sz="1400" dirty="0"/>
              <a:t> </a:t>
            </a:r>
            <a:r>
              <a:rPr lang="en-US" altLang="zh-CN" sz="1400" dirty="0"/>
              <a:t>Number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patent</a:t>
            </a:r>
            <a:r>
              <a:rPr lang="zh-CN" altLang="en-US" sz="1400" dirty="0"/>
              <a:t> </a:t>
            </a:r>
            <a:r>
              <a:rPr lang="en-US" altLang="zh-CN" sz="1400" dirty="0"/>
              <a:t>families</a:t>
            </a:r>
            <a:r>
              <a:rPr lang="zh-CN" altLang="en-US" sz="1400" dirty="0"/>
              <a:t> </a:t>
            </a:r>
            <a:r>
              <a:rPr lang="en-US" altLang="zh-CN" sz="1400" dirty="0"/>
              <a:t>referencing</a:t>
            </a:r>
            <a:r>
              <a:rPr lang="zh-CN" altLang="en-US" sz="1400" dirty="0"/>
              <a:t> </a:t>
            </a:r>
            <a:r>
              <a:rPr lang="en-US" altLang="zh-CN" sz="1400" dirty="0"/>
              <a:t>a</a:t>
            </a:r>
            <a:r>
              <a:rPr lang="zh-CN" altLang="en-US" sz="1400" dirty="0"/>
              <a:t> </a:t>
            </a:r>
            <a:r>
              <a:rPr lang="en-US" altLang="zh-CN" sz="1400" dirty="0"/>
              <a:t>specific</a:t>
            </a:r>
            <a:r>
              <a:rPr lang="zh-CN" altLang="en-US" sz="1400" dirty="0"/>
              <a:t> </a:t>
            </a:r>
            <a:r>
              <a:rPr lang="en-US" altLang="zh-CN" sz="1400" dirty="0"/>
              <a:t>CPC</a:t>
            </a:r>
            <a:r>
              <a:rPr lang="zh-CN" altLang="en-US" sz="1400" dirty="0"/>
              <a:t> </a:t>
            </a:r>
            <a:r>
              <a:rPr lang="en-US" altLang="zh-CN" sz="1400" dirty="0"/>
              <a:t>code</a:t>
            </a:r>
            <a:r>
              <a:rPr lang="zh-CN" altLang="en-US" sz="1400" dirty="0"/>
              <a:t> </a:t>
            </a:r>
            <a:r>
              <a:rPr lang="en-US" altLang="zh-CN" sz="1400" dirty="0"/>
              <a:t>by</a:t>
            </a:r>
            <a:r>
              <a:rPr lang="zh-CN" altLang="en-US" sz="1400" dirty="0"/>
              <a:t> </a:t>
            </a:r>
            <a:r>
              <a:rPr lang="en-US" altLang="zh-CN" sz="1400" dirty="0"/>
              <a:t>organization.</a:t>
            </a:r>
            <a:r>
              <a:rPr lang="zh-CN" altLang="en-US" sz="1400" dirty="0"/>
              <a:t> </a:t>
            </a:r>
            <a:endParaRPr lang="en-CN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BECD4D-64FD-3E46-BAB6-888A9819236C}"/>
              </a:ext>
            </a:extLst>
          </p:cNvPr>
          <p:cNvSpPr txBox="1"/>
          <p:nvPr/>
        </p:nvSpPr>
        <p:spPr>
          <a:xfrm>
            <a:off x="2279144" y="4154858"/>
            <a:ext cx="7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>
                <a:solidFill>
                  <a:srgbClr val="FF0000"/>
                </a:solidFill>
              </a:rPr>
              <a:t>Total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1FE28AE-2530-6A45-ADA4-67B29E0751B0}"/>
              </a:ext>
            </a:extLst>
          </p:cNvPr>
          <p:cNvSpPr txBox="1"/>
          <p:nvPr/>
        </p:nvSpPr>
        <p:spPr>
          <a:xfrm>
            <a:off x="4005381" y="4154858"/>
            <a:ext cx="65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endParaRPr lang="en-CN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95BC32-BC7A-EC44-BEB4-7422F229D34E}"/>
              </a:ext>
            </a:extLst>
          </p:cNvPr>
          <p:cNvSpPr txBox="1"/>
          <p:nvPr/>
        </p:nvSpPr>
        <p:spPr>
          <a:xfrm>
            <a:off x="4650612" y="4154858"/>
            <a:ext cx="65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endParaRPr lang="en-CN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CF024B9-F055-D34C-9D7B-6DC142C99C68}"/>
              </a:ext>
            </a:extLst>
          </p:cNvPr>
          <p:cNvSpPr txBox="1"/>
          <p:nvPr/>
        </p:nvSpPr>
        <p:spPr>
          <a:xfrm>
            <a:off x="5295843" y="4154858"/>
            <a:ext cx="65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F2C211-F5CC-4941-A6B2-3EC9985405D0}"/>
              </a:ext>
            </a:extLst>
          </p:cNvPr>
          <p:cNvSpPr txBox="1"/>
          <p:nvPr/>
        </p:nvSpPr>
        <p:spPr>
          <a:xfrm>
            <a:off x="5941074" y="4154858"/>
            <a:ext cx="65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endParaRPr lang="en-C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22DF362-018E-C847-8D66-D3A2735DD175}"/>
              </a:ext>
            </a:extLst>
          </p:cNvPr>
          <p:cNvSpPr txBox="1"/>
          <p:nvPr/>
        </p:nvSpPr>
        <p:spPr>
          <a:xfrm>
            <a:off x="6586305" y="4154858"/>
            <a:ext cx="65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1AE734B-E029-6042-8854-1F238E3DC0C5}"/>
              </a:ext>
            </a:extLst>
          </p:cNvPr>
          <p:cNvSpPr txBox="1"/>
          <p:nvPr/>
        </p:nvSpPr>
        <p:spPr>
          <a:xfrm>
            <a:off x="7231536" y="4154858"/>
            <a:ext cx="65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493427A-9C8C-B149-8BDC-DB6F9BC81D0A}"/>
              </a:ext>
            </a:extLst>
          </p:cNvPr>
          <p:cNvSpPr txBox="1"/>
          <p:nvPr/>
        </p:nvSpPr>
        <p:spPr>
          <a:xfrm>
            <a:off x="7876767" y="4154858"/>
            <a:ext cx="65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</a:t>
            </a:r>
            <a:endParaRPr lang="en-C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8F3A319-F396-BF49-82CD-3ED582D9980E}"/>
              </a:ext>
            </a:extLst>
          </p:cNvPr>
          <p:cNvSpPr txBox="1"/>
          <p:nvPr/>
        </p:nvSpPr>
        <p:spPr>
          <a:xfrm>
            <a:off x="8521995" y="4154858"/>
            <a:ext cx="65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endParaRPr lang="en-CN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961E986-246F-9049-9B77-CC19317A2D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356" r="89090" b="13958"/>
          <a:stretch/>
        </p:blipFill>
        <p:spPr>
          <a:xfrm>
            <a:off x="2191554" y="2381305"/>
            <a:ext cx="1032598" cy="164558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17F479D-9954-7D44-8CCA-78BFC60E52E8}"/>
              </a:ext>
            </a:extLst>
          </p:cNvPr>
          <p:cNvSpPr txBox="1"/>
          <p:nvPr/>
        </p:nvSpPr>
        <p:spPr>
          <a:xfrm>
            <a:off x="4119258" y="5290299"/>
            <a:ext cx="4502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All-rounder</a:t>
            </a:r>
            <a:r>
              <a:rPr lang="zh-CN" altLang="en-US" dirty="0"/>
              <a:t> </a:t>
            </a:r>
            <a:r>
              <a:rPr lang="en-US" altLang="zh-CN" dirty="0"/>
              <a:t>companies:</a:t>
            </a:r>
            <a:r>
              <a:rPr lang="zh-CN" altLang="en-US" dirty="0"/>
              <a:t> </a:t>
            </a:r>
            <a:r>
              <a:rPr lang="en-US" altLang="zh-CN" dirty="0"/>
              <a:t>Hyundai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Toyota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Expert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Y02T:</a:t>
            </a:r>
            <a:r>
              <a:rPr lang="zh-CN" altLang="en-US" dirty="0"/>
              <a:t> </a:t>
            </a:r>
            <a:r>
              <a:rPr lang="en-US" altLang="zh-CN" dirty="0"/>
              <a:t>Wuhan</a:t>
            </a:r>
            <a:r>
              <a:rPr lang="zh-CN" altLang="en-US" dirty="0"/>
              <a:t> </a:t>
            </a:r>
            <a:r>
              <a:rPr lang="en-US" altLang="zh-CN" dirty="0"/>
              <a:t>Grove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Expert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Y02P:</a:t>
            </a:r>
            <a:r>
              <a:rPr lang="zh-CN" altLang="en-US" dirty="0"/>
              <a:t> </a:t>
            </a:r>
            <a:r>
              <a:rPr lang="en-US" altLang="zh-CN" dirty="0"/>
              <a:t>Panasonic</a:t>
            </a:r>
            <a:endParaRPr lang="en-CN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1595027-2D85-D94F-A4C8-7BBF47B8B6E1}"/>
              </a:ext>
            </a:extLst>
          </p:cNvPr>
          <p:cNvSpPr txBox="1"/>
          <p:nvPr/>
        </p:nvSpPr>
        <p:spPr>
          <a:xfrm>
            <a:off x="4119258" y="4889955"/>
            <a:ext cx="194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Conclusion</a:t>
            </a:r>
            <a:endParaRPr lang="en-CN" b="1" dirty="0">
              <a:solidFill>
                <a:srgbClr val="00B05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F1EF0D2-4931-1341-9A93-6557E0A5ADD2}"/>
              </a:ext>
            </a:extLst>
          </p:cNvPr>
          <p:cNvSpPr/>
          <p:nvPr/>
        </p:nvSpPr>
        <p:spPr>
          <a:xfrm>
            <a:off x="9221325" y="1834387"/>
            <a:ext cx="1251284" cy="418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Selection Criteria</a:t>
            </a:r>
            <a:endParaRPr lang="en-CN" b="1" dirty="0">
              <a:solidFill>
                <a:srgbClr val="00B05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71354D-7B61-EA41-814B-5639277AD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1D479-92FB-E84A-9658-AAE7BECDE3D5}" type="slidenum">
              <a:rPr lang="en-CN" smtClean="0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90450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D870CA-AAFB-F348-B1B0-6FC0ED58A899}"/>
              </a:ext>
            </a:extLst>
          </p:cNvPr>
          <p:cNvSpPr/>
          <p:nvPr/>
        </p:nvSpPr>
        <p:spPr>
          <a:xfrm>
            <a:off x="256780" y="293204"/>
            <a:ext cx="680225" cy="680225"/>
          </a:xfrm>
          <a:prstGeom prst="rect">
            <a:avLst/>
          </a:prstGeom>
          <a:solidFill>
            <a:srgbClr val="67B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2CD873-19C9-424C-9E22-5D9CEB299D3F}"/>
              </a:ext>
            </a:extLst>
          </p:cNvPr>
          <p:cNvSpPr/>
          <p:nvPr/>
        </p:nvSpPr>
        <p:spPr>
          <a:xfrm>
            <a:off x="1100557" y="293204"/>
            <a:ext cx="249044" cy="680225"/>
          </a:xfrm>
          <a:prstGeom prst="rect">
            <a:avLst/>
          </a:prstGeom>
          <a:solidFill>
            <a:srgbClr val="67B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F90447-C8DC-F544-8CE4-8592D9FD8532}"/>
              </a:ext>
            </a:extLst>
          </p:cNvPr>
          <p:cNvSpPr txBox="1"/>
          <p:nvPr/>
        </p:nvSpPr>
        <p:spPr>
          <a:xfrm>
            <a:off x="1513153" y="287411"/>
            <a:ext cx="7008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/>
              <a:t>Our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partners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based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on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CPC</a:t>
            </a:r>
            <a:endParaRPr lang="en-CN" sz="4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5C05A9-8DCC-1E4D-82D4-555C6F0859F2}"/>
              </a:ext>
            </a:extLst>
          </p:cNvPr>
          <p:cNvSpPr txBox="1"/>
          <p:nvPr/>
        </p:nvSpPr>
        <p:spPr>
          <a:xfrm>
            <a:off x="937005" y="5358506"/>
            <a:ext cx="33756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B050"/>
                </a:solidFill>
              </a:rPr>
              <a:t>How</a:t>
            </a:r>
            <a:r>
              <a:rPr lang="zh-CN" altLang="en-US" sz="2000" b="1" dirty="0">
                <a:solidFill>
                  <a:srgbClr val="00B050"/>
                </a:solidFill>
              </a:rPr>
              <a:t> </a:t>
            </a:r>
            <a:r>
              <a:rPr lang="en-US" altLang="zh-CN" sz="2000" b="1" dirty="0">
                <a:solidFill>
                  <a:srgbClr val="00B050"/>
                </a:solidFill>
              </a:rPr>
              <a:t>to</a:t>
            </a:r>
            <a:r>
              <a:rPr lang="zh-CN" altLang="en-US" sz="2000" b="1" dirty="0">
                <a:solidFill>
                  <a:srgbClr val="00B050"/>
                </a:solidFill>
              </a:rPr>
              <a:t> </a:t>
            </a:r>
            <a:r>
              <a:rPr lang="en-US" altLang="zh-CN" sz="2000" b="1" dirty="0">
                <a:solidFill>
                  <a:srgbClr val="00B050"/>
                </a:solidFill>
              </a:rPr>
              <a:t>choose?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B050"/>
                </a:solidFill>
              </a:rPr>
              <a:t>Complementary Companies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zh-CN" altLang="en-US" dirty="0"/>
              <a:t>      </a:t>
            </a:r>
            <a:r>
              <a:rPr lang="en-US" altLang="zh-CN" dirty="0"/>
              <a:t>Technology Complementation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79A2AF-CEE9-5346-9834-0C11333C4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80" y="1408598"/>
            <a:ext cx="6542539" cy="3539406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560EF88-2851-894F-B258-776E4DB29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893704"/>
              </p:ext>
            </p:extLst>
          </p:nvPr>
        </p:nvGraphicFramePr>
        <p:xfrm>
          <a:off x="7015657" y="2196935"/>
          <a:ext cx="4919563" cy="22677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92509">
                  <a:extLst>
                    <a:ext uri="{9D8B030D-6E8A-4147-A177-3AD203B41FA5}">
                      <a16:colId xmlns:a16="http://schemas.microsoft.com/office/drawing/2014/main" val="1536018285"/>
                    </a:ext>
                  </a:extLst>
                </a:gridCol>
                <a:gridCol w="1259408">
                  <a:extLst>
                    <a:ext uri="{9D8B030D-6E8A-4147-A177-3AD203B41FA5}">
                      <a16:colId xmlns:a16="http://schemas.microsoft.com/office/drawing/2014/main" val="2768653403"/>
                    </a:ext>
                  </a:extLst>
                </a:gridCol>
                <a:gridCol w="933823">
                  <a:extLst>
                    <a:ext uri="{9D8B030D-6E8A-4147-A177-3AD203B41FA5}">
                      <a16:colId xmlns:a16="http://schemas.microsoft.com/office/drawing/2014/main" val="1389140988"/>
                    </a:ext>
                  </a:extLst>
                </a:gridCol>
                <a:gridCol w="933823">
                  <a:extLst>
                    <a:ext uri="{9D8B030D-6E8A-4147-A177-3AD203B41FA5}">
                      <a16:colId xmlns:a16="http://schemas.microsoft.com/office/drawing/2014/main" val="2787146343"/>
                    </a:ext>
                  </a:extLst>
                </a:gridCol>
              </a:tblGrid>
              <a:tr h="6408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>
                          <a:effectLst/>
                        </a:rPr>
                        <a:t>CPC Code Pencentage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2" marR="9212" marT="921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u="none" strike="noStrike">
                          <a:effectLst/>
                        </a:rPr>
                        <a:t>Adelan 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2" marR="9212" marT="92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>
                          <a:effectLst/>
                        </a:rPr>
                        <a:t>Toyota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2" marR="9212" marT="92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>
                          <a:effectLst/>
                        </a:rPr>
                        <a:t>Hyundai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2" marR="9212" marT="9212" marB="0" anchor="ctr"/>
                </a:tc>
                <a:extLst>
                  <a:ext uri="{0D108BD9-81ED-4DB2-BD59-A6C34878D82A}">
                    <a16:rowId xmlns:a16="http://schemas.microsoft.com/office/drawing/2014/main" val="1995931945"/>
                  </a:ext>
                </a:extLst>
              </a:tr>
              <a:tr h="3253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>
                          <a:effectLst/>
                        </a:rPr>
                        <a:t>H01M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2" marR="9212" marT="921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900" u="none" strike="noStrike">
                          <a:effectLst/>
                        </a:rPr>
                        <a:t>39%</a:t>
                      </a:r>
                      <a:endParaRPr lang="en-C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2" marR="9212" marT="921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900" u="none" strike="noStrike">
                          <a:effectLst/>
                        </a:rPr>
                        <a:t>20%</a:t>
                      </a:r>
                      <a:endParaRPr lang="en-C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2" marR="9212" marT="921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900" u="none" strike="noStrike">
                          <a:effectLst/>
                        </a:rPr>
                        <a:t>46%</a:t>
                      </a:r>
                      <a:endParaRPr lang="en-C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2" marR="9212" marT="9212" marB="0" anchor="ctr"/>
                </a:tc>
                <a:extLst>
                  <a:ext uri="{0D108BD9-81ED-4DB2-BD59-A6C34878D82A}">
                    <a16:rowId xmlns:a16="http://schemas.microsoft.com/office/drawing/2014/main" val="992050615"/>
                  </a:ext>
                </a:extLst>
              </a:tr>
              <a:tr h="3253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>
                          <a:effectLst/>
                        </a:rPr>
                        <a:t>Y02E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2" marR="9212" marT="921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900" u="none" strike="noStrike">
                          <a:effectLst/>
                        </a:rPr>
                        <a:t>33%</a:t>
                      </a:r>
                      <a:endParaRPr lang="en-C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2" marR="9212" marT="921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900" u="none" strike="noStrike">
                          <a:effectLst/>
                        </a:rPr>
                        <a:t>80%</a:t>
                      </a:r>
                      <a:endParaRPr lang="en-C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2" marR="9212" marT="921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900" u="none" strike="noStrike" dirty="0">
                          <a:effectLst/>
                        </a:rPr>
                        <a:t>53%</a:t>
                      </a:r>
                      <a:endParaRPr lang="en-CN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2" marR="9212" marT="9212" marB="0" anchor="ctr"/>
                </a:tc>
                <a:extLst>
                  <a:ext uri="{0D108BD9-81ED-4DB2-BD59-A6C34878D82A}">
                    <a16:rowId xmlns:a16="http://schemas.microsoft.com/office/drawing/2014/main" val="2431668320"/>
                  </a:ext>
                </a:extLst>
              </a:tr>
              <a:tr h="3253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>
                          <a:effectLst/>
                        </a:rPr>
                        <a:t>Y02B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2" marR="9212" marT="921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900" u="none" strike="noStrike" dirty="0">
                          <a:effectLst/>
                        </a:rPr>
                        <a:t>11%</a:t>
                      </a:r>
                      <a:endParaRPr lang="en-CN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2" marR="9212" marT="921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900" u="none" strike="noStrike">
                          <a:effectLst/>
                        </a:rPr>
                        <a:t>0%</a:t>
                      </a:r>
                      <a:endParaRPr lang="en-C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2" marR="9212" marT="921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900" u="none" strike="noStrike">
                          <a:effectLst/>
                        </a:rPr>
                        <a:t>0%</a:t>
                      </a:r>
                      <a:endParaRPr lang="en-C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2" marR="9212" marT="9212" marB="0" anchor="ctr"/>
                </a:tc>
                <a:extLst>
                  <a:ext uri="{0D108BD9-81ED-4DB2-BD59-A6C34878D82A}">
                    <a16:rowId xmlns:a16="http://schemas.microsoft.com/office/drawing/2014/main" val="3457791637"/>
                  </a:ext>
                </a:extLst>
              </a:tr>
              <a:tr h="3253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 dirty="0">
                          <a:effectLst/>
                        </a:rPr>
                        <a:t>C04B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2" marR="9212" marT="921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900" u="none" strike="noStrike">
                          <a:effectLst/>
                        </a:rPr>
                        <a:t>11%</a:t>
                      </a:r>
                      <a:endParaRPr lang="en-C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2" marR="9212" marT="921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900" u="none" strike="noStrike">
                          <a:effectLst/>
                        </a:rPr>
                        <a:t>0%</a:t>
                      </a:r>
                      <a:endParaRPr lang="en-C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2" marR="9212" marT="921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900" u="none" strike="noStrike">
                          <a:effectLst/>
                        </a:rPr>
                        <a:t>0%</a:t>
                      </a:r>
                      <a:endParaRPr lang="en-C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2" marR="9212" marT="9212" marB="0" anchor="ctr"/>
                </a:tc>
                <a:extLst>
                  <a:ext uri="{0D108BD9-81ED-4DB2-BD59-A6C34878D82A}">
                    <a16:rowId xmlns:a16="http://schemas.microsoft.com/office/drawing/2014/main" val="1705588472"/>
                  </a:ext>
                </a:extLst>
              </a:tr>
              <a:tr h="3253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>
                          <a:effectLst/>
                        </a:rPr>
                        <a:t>B32B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2" marR="9212" marT="921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900" u="none" strike="noStrike">
                          <a:effectLst/>
                        </a:rPr>
                        <a:t>6%</a:t>
                      </a:r>
                      <a:endParaRPr lang="en-C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2" marR="9212" marT="921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900" u="none" strike="noStrike">
                          <a:effectLst/>
                        </a:rPr>
                        <a:t>0%</a:t>
                      </a:r>
                      <a:endParaRPr lang="en-CN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2" marR="9212" marT="921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N" sz="1900" u="none" strike="noStrike" dirty="0">
                          <a:effectLst/>
                        </a:rPr>
                        <a:t>0%</a:t>
                      </a:r>
                      <a:endParaRPr lang="en-CN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2" marR="9212" marT="9212" marB="0" anchor="ctr"/>
                </a:tc>
                <a:extLst>
                  <a:ext uri="{0D108BD9-81ED-4DB2-BD59-A6C34878D82A}">
                    <a16:rowId xmlns:a16="http://schemas.microsoft.com/office/drawing/2014/main" val="415715034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0E23BB6-4BEC-544F-BF9D-B0F2256E4207}"/>
              </a:ext>
            </a:extLst>
          </p:cNvPr>
          <p:cNvSpPr txBox="1"/>
          <p:nvPr/>
        </p:nvSpPr>
        <p:spPr>
          <a:xfrm>
            <a:off x="4814142" y="5666282"/>
            <a:ext cx="3375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00B050"/>
                </a:solidFill>
              </a:rPr>
              <a:t>Similar Companies:</a:t>
            </a:r>
            <a:r>
              <a:rPr lang="zh-CN" altLang="en-US" sz="1800" dirty="0">
                <a:solidFill>
                  <a:srgbClr val="00B050"/>
                </a:solidFill>
              </a:rPr>
              <a:t> </a:t>
            </a:r>
            <a:endParaRPr lang="en-US" altLang="zh-CN" sz="1800" dirty="0">
              <a:solidFill>
                <a:srgbClr val="00B050"/>
              </a:solidFill>
            </a:endParaRPr>
          </a:p>
          <a:p>
            <a:r>
              <a:rPr lang="zh-CN" altLang="en-US" sz="1800" dirty="0">
                <a:solidFill>
                  <a:srgbClr val="00B050"/>
                </a:solidFill>
              </a:rPr>
              <a:t>      </a:t>
            </a:r>
            <a:r>
              <a:rPr lang="en-US" altLang="zh-CN" sz="1800" dirty="0"/>
              <a:t>More advanced technologies</a:t>
            </a:r>
            <a:endParaRPr lang="en-C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F8FC94-F341-4045-8FCB-4B9C691A652E}"/>
              </a:ext>
            </a:extLst>
          </p:cNvPr>
          <p:cNvSpPr txBox="1"/>
          <p:nvPr/>
        </p:nvSpPr>
        <p:spPr>
          <a:xfrm>
            <a:off x="8345773" y="5666281"/>
            <a:ext cx="3375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00B050"/>
                </a:solidFill>
              </a:rPr>
              <a:t>“Expert”</a:t>
            </a:r>
            <a:r>
              <a:rPr lang="zh-CN" altLang="en-US" sz="1800" dirty="0">
                <a:solidFill>
                  <a:srgbClr val="00B050"/>
                </a:solidFill>
              </a:rPr>
              <a:t> </a:t>
            </a:r>
            <a:r>
              <a:rPr lang="en-US" altLang="zh-CN" sz="1800" dirty="0">
                <a:solidFill>
                  <a:srgbClr val="00B050"/>
                </a:solidFill>
              </a:rPr>
              <a:t>Companies:</a:t>
            </a:r>
            <a:r>
              <a:rPr lang="zh-CN" altLang="en-US" sz="1800" dirty="0">
                <a:solidFill>
                  <a:srgbClr val="00B050"/>
                </a:solidFill>
              </a:rPr>
              <a:t> </a:t>
            </a:r>
            <a:endParaRPr lang="en-US" altLang="zh-CN" sz="1800" dirty="0">
              <a:solidFill>
                <a:srgbClr val="00B050"/>
              </a:solidFill>
            </a:endParaRPr>
          </a:p>
          <a:p>
            <a:r>
              <a:rPr lang="zh-CN" altLang="en-US" sz="1800" dirty="0">
                <a:solidFill>
                  <a:srgbClr val="00B050"/>
                </a:solidFill>
              </a:rPr>
              <a:t>      </a:t>
            </a:r>
            <a:r>
              <a:rPr lang="en-US" altLang="zh-CN" sz="1800" dirty="0"/>
              <a:t>Specified</a:t>
            </a:r>
            <a:r>
              <a:rPr lang="zh-CN" altLang="en-US" sz="1800" dirty="0"/>
              <a:t> </a:t>
            </a:r>
            <a:r>
              <a:rPr lang="en-US" altLang="zh-CN" sz="1800" dirty="0"/>
              <a:t>technologies</a:t>
            </a:r>
            <a:endParaRPr lang="en-C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CD43FD-1A70-114F-9FE2-03BE287C5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1D479-92FB-E84A-9658-AAE7BECDE3D5}" type="slidenum">
              <a:rPr lang="en-CN" smtClean="0"/>
              <a:t>7</a:t>
            </a:fld>
            <a:endParaRPr lang="en-C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0C1EB5-9FC4-9541-A9DB-D69C8C70701B}"/>
              </a:ext>
            </a:extLst>
          </p:cNvPr>
          <p:cNvSpPr txBox="1"/>
          <p:nvPr/>
        </p:nvSpPr>
        <p:spPr>
          <a:xfrm>
            <a:off x="7497636" y="4860611"/>
            <a:ext cx="433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*</a:t>
            </a:r>
            <a:r>
              <a:rPr lang="en-US" altLang="zh-CN" dirty="0"/>
              <a:t>Hyundai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higher</a:t>
            </a:r>
            <a:r>
              <a:rPr lang="zh-CN" altLang="en-US" dirty="0"/>
              <a:t> </a:t>
            </a:r>
            <a:r>
              <a:rPr lang="en-US" altLang="zh-CN" dirty="0"/>
              <a:t>similarity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 err="1"/>
              <a:t>Adelan</a:t>
            </a:r>
            <a:r>
              <a:rPr lang="en-US" altLang="zh-CN" dirty="0"/>
              <a:t>.</a:t>
            </a:r>
            <a:r>
              <a:rPr lang="zh-CN" altLang="en-US" dirty="0"/>
              <a:t>  </a:t>
            </a:r>
            <a:endParaRPr lang="en-C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648C1C-B44A-524D-8873-0210D8720B11}"/>
              </a:ext>
            </a:extLst>
          </p:cNvPr>
          <p:cNvSpPr txBox="1"/>
          <p:nvPr/>
        </p:nvSpPr>
        <p:spPr>
          <a:xfrm>
            <a:off x="7576198" y="4501302"/>
            <a:ext cx="1227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>
                <a:solidFill>
                  <a:srgbClr val="00B050"/>
                </a:solidFill>
              </a:rPr>
              <a:t>Score</a:t>
            </a:r>
            <a:r>
              <a:rPr lang="zh-CN" altLang="en-US" b="1" dirty="0">
                <a:solidFill>
                  <a:srgbClr val="00B050"/>
                </a:solidFill>
              </a:rPr>
              <a:t> </a:t>
            </a:r>
            <a:endParaRPr lang="en-CN" b="1" dirty="0">
              <a:solidFill>
                <a:srgbClr val="00B05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29C0D5-EC23-0941-B330-4C2D29867E3B}"/>
              </a:ext>
            </a:extLst>
          </p:cNvPr>
          <p:cNvSpPr txBox="1"/>
          <p:nvPr/>
        </p:nvSpPr>
        <p:spPr>
          <a:xfrm>
            <a:off x="10265567" y="4495124"/>
            <a:ext cx="1227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3.6</a:t>
            </a:r>
            <a:endParaRPr lang="en-CN" dirty="0">
              <a:solidFill>
                <a:srgbClr val="00B05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EEB1AA-7DA8-BC41-8EC0-5C513E6DB391}"/>
              </a:ext>
            </a:extLst>
          </p:cNvPr>
          <p:cNvSpPr txBox="1"/>
          <p:nvPr/>
        </p:nvSpPr>
        <p:spPr>
          <a:xfrm>
            <a:off x="11222141" y="4495124"/>
            <a:ext cx="1227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1.8</a:t>
            </a:r>
            <a:endParaRPr lang="en-CN" dirty="0">
              <a:solidFill>
                <a:srgbClr val="00B050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75DA44A-D96D-9F45-BCAD-E3A308A11AAC}"/>
              </a:ext>
            </a:extLst>
          </p:cNvPr>
          <p:cNvSpPr/>
          <p:nvPr/>
        </p:nvSpPr>
        <p:spPr>
          <a:xfrm>
            <a:off x="5903749" y="1264292"/>
            <a:ext cx="1397113" cy="64377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dirty="0"/>
              <a:t>Patent by CPC by orgs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2D7263A-A2B5-6D47-A6F6-4A9CD5B44A2D}"/>
              </a:ext>
            </a:extLst>
          </p:cNvPr>
          <p:cNvSpPr/>
          <p:nvPr/>
        </p:nvSpPr>
        <p:spPr>
          <a:xfrm>
            <a:off x="7517202" y="1264292"/>
            <a:ext cx="1311198" cy="64377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Proportion calculation</a:t>
            </a:r>
            <a:endParaRPr lang="en-CN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9259969-6E38-E249-8509-4429A4020E16}"/>
              </a:ext>
            </a:extLst>
          </p:cNvPr>
          <p:cNvSpPr/>
          <p:nvPr/>
        </p:nvSpPr>
        <p:spPr>
          <a:xfrm>
            <a:off x="9130654" y="1264291"/>
            <a:ext cx="1311198" cy="64377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Difference calculation</a:t>
            </a:r>
            <a:endParaRPr lang="en-CN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CE1F84C-D696-B340-B287-827C375A37D0}"/>
              </a:ext>
            </a:extLst>
          </p:cNvPr>
          <p:cNvSpPr/>
          <p:nvPr/>
        </p:nvSpPr>
        <p:spPr>
          <a:xfrm>
            <a:off x="10744106" y="1284169"/>
            <a:ext cx="1409988" cy="64377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Normalization and *5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01882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208C807-5447-7A45-A20F-EC1BD68D1D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741" b="6008"/>
          <a:stretch/>
        </p:blipFill>
        <p:spPr>
          <a:xfrm>
            <a:off x="433078" y="1044024"/>
            <a:ext cx="3758912" cy="27188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FF2D47-1789-6B40-BC64-14CF69DACA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21"/>
          <a:stretch/>
        </p:blipFill>
        <p:spPr>
          <a:xfrm>
            <a:off x="541284" y="4139190"/>
            <a:ext cx="4145699" cy="2582286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36C1142-1A99-9F44-8075-D7014F8F1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273368"/>
              </p:ext>
            </p:extLst>
          </p:nvPr>
        </p:nvGraphicFramePr>
        <p:xfrm>
          <a:off x="5386734" y="1895385"/>
          <a:ext cx="632645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409">
                  <a:extLst>
                    <a:ext uri="{9D8B030D-6E8A-4147-A177-3AD203B41FA5}">
                      <a16:colId xmlns:a16="http://schemas.microsoft.com/office/drawing/2014/main" val="900459024"/>
                    </a:ext>
                  </a:extLst>
                </a:gridCol>
                <a:gridCol w="1054409">
                  <a:extLst>
                    <a:ext uri="{9D8B030D-6E8A-4147-A177-3AD203B41FA5}">
                      <a16:colId xmlns:a16="http://schemas.microsoft.com/office/drawing/2014/main" val="4010873444"/>
                    </a:ext>
                  </a:extLst>
                </a:gridCol>
                <a:gridCol w="1054409">
                  <a:extLst>
                    <a:ext uri="{9D8B030D-6E8A-4147-A177-3AD203B41FA5}">
                      <a16:colId xmlns:a16="http://schemas.microsoft.com/office/drawing/2014/main" val="1598165910"/>
                    </a:ext>
                  </a:extLst>
                </a:gridCol>
                <a:gridCol w="1054409">
                  <a:extLst>
                    <a:ext uri="{9D8B030D-6E8A-4147-A177-3AD203B41FA5}">
                      <a16:colId xmlns:a16="http://schemas.microsoft.com/office/drawing/2014/main" val="2466082083"/>
                    </a:ext>
                  </a:extLst>
                </a:gridCol>
                <a:gridCol w="1054409">
                  <a:extLst>
                    <a:ext uri="{9D8B030D-6E8A-4147-A177-3AD203B41FA5}">
                      <a16:colId xmlns:a16="http://schemas.microsoft.com/office/drawing/2014/main" val="2229724011"/>
                    </a:ext>
                  </a:extLst>
                </a:gridCol>
                <a:gridCol w="1054409">
                  <a:extLst>
                    <a:ext uri="{9D8B030D-6E8A-4147-A177-3AD203B41FA5}">
                      <a16:colId xmlns:a16="http://schemas.microsoft.com/office/drawing/2014/main" val="31266247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Weight</a:t>
                      </a:r>
                      <a:r>
                        <a:rPr lang="en-US" altLang="zh-Hans" sz="1200" dirty="0"/>
                        <a:t>:</a:t>
                      </a:r>
                      <a:r>
                        <a:rPr lang="zh-Hans" altLang="en-US" sz="1200" dirty="0"/>
                        <a:t> </a:t>
                      </a:r>
                      <a:r>
                        <a:rPr lang="en-US" altLang="zh-Hans" sz="1200" dirty="0"/>
                        <a:t>0.7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Active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grants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in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≥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5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countries</a:t>
                      </a:r>
                      <a:endParaRPr lang="en-CN" sz="12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5 &gt; Active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grants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in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≥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4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countries</a:t>
                      </a:r>
                      <a:endParaRPr lang="en-CN" sz="1200" b="0" dirty="0"/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4 &gt; Active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grants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in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≥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3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countries</a:t>
                      </a:r>
                      <a:endParaRPr lang="en-CN" sz="1200" b="0" dirty="0"/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3 &gt; Active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grants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in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≥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2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countries</a:t>
                      </a:r>
                      <a:endParaRPr lang="en-CN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2 &gt; Active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grants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in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≥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1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countries</a:t>
                      </a:r>
                      <a:endParaRPr lang="en-CN" sz="1200" b="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N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912304"/>
                  </a:ext>
                </a:extLst>
              </a:tr>
              <a:tr h="271481"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Country</a:t>
                      </a:r>
                      <a:r>
                        <a:rPr lang="zh-Hans" altLang="en-US" sz="1200" dirty="0"/>
                        <a:t> </a:t>
                      </a:r>
                      <a:r>
                        <a:rPr lang="en-US" altLang="zh-Hans" sz="1200" dirty="0"/>
                        <a:t>score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1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8646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A9876CB-9073-FA4A-A18C-54E6F33BCB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129309"/>
              </p:ext>
            </p:extLst>
          </p:nvPr>
        </p:nvGraphicFramePr>
        <p:xfrm>
          <a:off x="5386728" y="3121918"/>
          <a:ext cx="632646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410">
                  <a:extLst>
                    <a:ext uri="{9D8B030D-6E8A-4147-A177-3AD203B41FA5}">
                      <a16:colId xmlns:a16="http://schemas.microsoft.com/office/drawing/2014/main" val="900459024"/>
                    </a:ext>
                  </a:extLst>
                </a:gridCol>
                <a:gridCol w="1054410">
                  <a:extLst>
                    <a:ext uri="{9D8B030D-6E8A-4147-A177-3AD203B41FA5}">
                      <a16:colId xmlns:a16="http://schemas.microsoft.com/office/drawing/2014/main" val="4010873444"/>
                    </a:ext>
                  </a:extLst>
                </a:gridCol>
                <a:gridCol w="1054410">
                  <a:extLst>
                    <a:ext uri="{9D8B030D-6E8A-4147-A177-3AD203B41FA5}">
                      <a16:colId xmlns:a16="http://schemas.microsoft.com/office/drawing/2014/main" val="1598165910"/>
                    </a:ext>
                  </a:extLst>
                </a:gridCol>
                <a:gridCol w="1054410">
                  <a:extLst>
                    <a:ext uri="{9D8B030D-6E8A-4147-A177-3AD203B41FA5}">
                      <a16:colId xmlns:a16="http://schemas.microsoft.com/office/drawing/2014/main" val="2466082083"/>
                    </a:ext>
                  </a:extLst>
                </a:gridCol>
                <a:gridCol w="1054410">
                  <a:extLst>
                    <a:ext uri="{9D8B030D-6E8A-4147-A177-3AD203B41FA5}">
                      <a16:colId xmlns:a16="http://schemas.microsoft.com/office/drawing/2014/main" val="2229724011"/>
                    </a:ext>
                  </a:extLst>
                </a:gridCol>
                <a:gridCol w="1054410">
                  <a:extLst>
                    <a:ext uri="{9D8B030D-6E8A-4147-A177-3AD203B41FA5}">
                      <a16:colId xmlns:a16="http://schemas.microsoft.com/office/drawing/2014/main" val="26054936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Weight</a:t>
                      </a:r>
                      <a:r>
                        <a:rPr lang="en-US" altLang="zh-Hans" sz="1200" dirty="0"/>
                        <a:t>:</a:t>
                      </a:r>
                      <a:r>
                        <a:rPr lang="zh-Hans" altLang="en-US" sz="1200" dirty="0"/>
                        <a:t> </a:t>
                      </a:r>
                      <a:r>
                        <a:rPr lang="en-US" altLang="zh-Hans" sz="1200" dirty="0"/>
                        <a:t>0.3</a:t>
                      </a:r>
                      <a:endParaRPr lang="en-US" sz="1200" dirty="0"/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Active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grants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≥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50</a:t>
                      </a:r>
                      <a:endParaRPr lang="en-CN" sz="12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50 &gt; Active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grants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≥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45</a:t>
                      </a:r>
                      <a:endParaRPr lang="en-CN" sz="1200" b="0" dirty="0"/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45 &gt; Active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grants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≥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40</a:t>
                      </a:r>
                      <a:endParaRPr lang="en-CN" sz="1200" b="0" dirty="0"/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40 &gt; Active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grants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≥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35</a:t>
                      </a:r>
                      <a:endParaRPr lang="en-CN" sz="1200" b="0" dirty="0"/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45 &gt; Active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grants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≥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30</a:t>
                      </a:r>
                      <a:endParaRPr lang="en-CN" sz="1200" b="0" dirty="0"/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912304"/>
                  </a:ext>
                </a:extLst>
              </a:tr>
              <a:tr h="271481"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Patent</a:t>
                      </a:r>
                      <a:r>
                        <a:rPr lang="zh-Hans" altLang="en-US" sz="1200" dirty="0"/>
                        <a:t> </a:t>
                      </a:r>
                      <a:r>
                        <a:rPr lang="en-US" altLang="zh-Hans" sz="1200" dirty="0"/>
                        <a:t>score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1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864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9690B52-C9CD-7149-A867-66F919626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187370"/>
              </p:ext>
            </p:extLst>
          </p:nvPr>
        </p:nvGraphicFramePr>
        <p:xfrm>
          <a:off x="5386728" y="4181535"/>
          <a:ext cx="6326460" cy="1188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4410">
                  <a:extLst>
                    <a:ext uri="{9D8B030D-6E8A-4147-A177-3AD203B41FA5}">
                      <a16:colId xmlns:a16="http://schemas.microsoft.com/office/drawing/2014/main" val="900459024"/>
                    </a:ext>
                  </a:extLst>
                </a:gridCol>
                <a:gridCol w="1054410">
                  <a:extLst>
                    <a:ext uri="{9D8B030D-6E8A-4147-A177-3AD203B41FA5}">
                      <a16:colId xmlns:a16="http://schemas.microsoft.com/office/drawing/2014/main" val="4010873444"/>
                    </a:ext>
                  </a:extLst>
                </a:gridCol>
                <a:gridCol w="1054410">
                  <a:extLst>
                    <a:ext uri="{9D8B030D-6E8A-4147-A177-3AD203B41FA5}">
                      <a16:colId xmlns:a16="http://schemas.microsoft.com/office/drawing/2014/main" val="1598165910"/>
                    </a:ext>
                  </a:extLst>
                </a:gridCol>
                <a:gridCol w="1054410">
                  <a:extLst>
                    <a:ext uri="{9D8B030D-6E8A-4147-A177-3AD203B41FA5}">
                      <a16:colId xmlns:a16="http://schemas.microsoft.com/office/drawing/2014/main" val="2466082083"/>
                    </a:ext>
                  </a:extLst>
                </a:gridCol>
                <a:gridCol w="1054410">
                  <a:extLst>
                    <a:ext uri="{9D8B030D-6E8A-4147-A177-3AD203B41FA5}">
                      <a16:colId xmlns:a16="http://schemas.microsoft.com/office/drawing/2014/main" val="2229724011"/>
                    </a:ext>
                  </a:extLst>
                </a:gridCol>
                <a:gridCol w="1054410">
                  <a:extLst>
                    <a:ext uri="{9D8B030D-6E8A-4147-A177-3AD203B41FA5}">
                      <a16:colId xmlns:a16="http://schemas.microsoft.com/office/drawing/2014/main" val="26054936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Hyundai</a:t>
                      </a:r>
                      <a:endParaRPr lang="en-CN" sz="12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Toyota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Panasonic</a:t>
                      </a:r>
                      <a:endParaRPr lang="en-CN" sz="1200" b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N" sz="1200" b="0"/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Kia</a:t>
                      </a:r>
                      <a:endParaRPr lang="en-CN" sz="1200" b="0"/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Wuhan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 err="1"/>
                        <a:t>Luogefu</a:t>
                      </a:r>
                      <a:endParaRPr lang="en-CN" sz="1200" b="0" dirty="0"/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912304"/>
                  </a:ext>
                </a:extLst>
              </a:tr>
              <a:tr h="271481"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Total</a:t>
                      </a:r>
                      <a:r>
                        <a:rPr lang="zh-Hans" altLang="en-US" sz="1200" dirty="0"/>
                        <a:t> </a:t>
                      </a:r>
                      <a:r>
                        <a:rPr lang="en-US" altLang="zh-Hans" sz="1200" dirty="0"/>
                        <a:t>score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4.7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4.4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4.4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2.2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8646"/>
                  </a:ext>
                </a:extLst>
              </a:tr>
              <a:tr h="271481"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Rank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5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87810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40CE8CFD-43A2-4B40-9470-BFF5BE941930}"/>
              </a:ext>
            </a:extLst>
          </p:cNvPr>
          <p:cNvSpPr txBox="1"/>
          <p:nvPr/>
        </p:nvSpPr>
        <p:spPr>
          <a:xfrm>
            <a:off x="5386734" y="1245286"/>
            <a:ext cx="279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000" b="1" dirty="0">
                <a:solidFill>
                  <a:srgbClr val="00B050"/>
                </a:solidFill>
              </a:rPr>
              <a:t>Priority</a:t>
            </a:r>
            <a:r>
              <a:rPr lang="zh-Hans" altLang="en-US" sz="2000" b="1" dirty="0">
                <a:solidFill>
                  <a:srgbClr val="00B050"/>
                </a:solidFill>
              </a:rPr>
              <a:t> </a:t>
            </a:r>
            <a:r>
              <a:rPr lang="en-US" altLang="zh-Hans" sz="2000" b="1" dirty="0">
                <a:solidFill>
                  <a:srgbClr val="00B050"/>
                </a:solidFill>
              </a:rPr>
              <a:t>day</a:t>
            </a:r>
            <a:r>
              <a:rPr lang="zh-Hans" altLang="en-US" sz="2000" b="1" dirty="0">
                <a:solidFill>
                  <a:srgbClr val="00B050"/>
                </a:solidFill>
              </a:rPr>
              <a:t> </a:t>
            </a:r>
            <a:r>
              <a:rPr lang="en-US" altLang="zh-Hans" sz="2000" b="1" dirty="0">
                <a:solidFill>
                  <a:srgbClr val="00B050"/>
                </a:solidFill>
              </a:rPr>
              <a:t>in</a:t>
            </a:r>
            <a:r>
              <a:rPr lang="zh-Hans" altLang="en-US" sz="2000" b="1" dirty="0">
                <a:solidFill>
                  <a:srgbClr val="00B050"/>
                </a:solidFill>
              </a:rPr>
              <a:t> </a:t>
            </a:r>
            <a:r>
              <a:rPr lang="en-US" altLang="zh-Hans" sz="2000" b="1" dirty="0">
                <a:solidFill>
                  <a:srgbClr val="00B050"/>
                </a:solidFill>
              </a:rPr>
              <a:t>10</a:t>
            </a:r>
            <a:r>
              <a:rPr lang="zh-CN" altLang="en-US" sz="2000" b="1" dirty="0">
                <a:solidFill>
                  <a:srgbClr val="00B050"/>
                </a:solidFill>
              </a:rPr>
              <a:t> </a:t>
            </a:r>
            <a:r>
              <a:rPr lang="en-US" altLang="zh-Hans" sz="2000" b="1" dirty="0">
                <a:solidFill>
                  <a:srgbClr val="00B050"/>
                </a:solidFill>
              </a:rPr>
              <a:t>y</a:t>
            </a:r>
            <a:r>
              <a:rPr lang="en-US" altLang="zh-CN" sz="2000" b="1" dirty="0">
                <a:solidFill>
                  <a:srgbClr val="00B050"/>
                </a:solidFill>
              </a:rPr>
              <a:t>ear</a:t>
            </a:r>
            <a:r>
              <a:rPr lang="en-US" altLang="zh-Hans" sz="2000" b="1" dirty="0">
                <a:solidFill>
                  <a:srgbClr val="00B050"/>
                </a:solidFill>
              </a:rPr>
              <a:t>s</a:t>
            </a:r>
            <a:endParaRPr lang="en-CN" sz="2000" b="1" dirty="0">
              <a:solidFill>
                <a:srgbClr val="00B05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793F8F-6B8A-7441-82DE-F404B3970702}"/>
              </a:ext>
            </a:extLst>
          </p:cNvPr>
          <p:cNvSpPr txBox="1"/>
          <p:nvPr/>
        </p:nvSpPr>
        <p:spPr>
          <a:xfrm>
            <a:off x="5386728" y="5988495"/>
            <a:ext cx="3577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*</a:t>
            </a:r>
            <a:r>
              <a:rPr lang="en-US" altLang="zh-Hans" sz="1400" dirty="0"/>
              <a:t>The</a:t>
            </a:r>
            <a:r>
              <a:rPr lang="zh-Hans" altLang="en-US" sz="1400" dirty="0"/>
              <a:t> </a:t>
            </a:r>
            <a:r>
              <a:rPr lang="en-US" altLang="zh-Hans" sz="1400" dirty="0"/>
              <a:t>rank</a:t>
            </a:r>
            <a:r>
              <a:rPr lang="zh-Hans" altLang="en-US" sz="1400" dirty="0"/>
              <a:t> </a:t>
            </a:r>
            <a:r>
              <a:rPr lang="en-US" altLang="zh-Hans" sz="1400" dirty="0"/>
              <a:t>is</a:t>
            </a:r>
            <a:r>
              <a:rPr lang="zh-Hans" altLang="en-US" sz="1400" dirty="0"/>
              <a:t> </a:t>
            </a:r>
            <a:r>
              <a:rPr lang="en-US" altLang="zh-Hans" sz="1400" dirty="0"/>
              <a:t>based</a:t>
            </a:r>
            <a:r>
              <a:rPr lang="zh-Hans" altLang="en-US" sz="1400" dirty="0"/>
              <a:t> </a:t>
            </a:r>
            <a:r>
              <a:rPr lang="en-US" altLang="zh-Hans" sz="1400" dirty="0"/>
              <a:t>more</a:t>
            </a:r>
            <a:r>
              <a:rPr lang="zh-Hans" altLang="en-US" sz="1400" dirty="0"/>
              <a:t> </a:t>
            </a:r>
            <a:r>
              <a:rPr lang="en-US" altLang="zh-Hans" sz="1400" dirty="0"/>
              <a:t>on</a:t>
            </a:r>
            <a:r>
              <a:rPr lang="zh-Hans" altLang="en-US" sz="1400" dirty="0"/>
              <a:t> </a:t>
            </a:r>
            <a:r>
              <a:rPr lang="en-US" altLang="zh-Hans" sz="1400" dirty="0"/>
              <a:t>the</a:t>
            </a:r>
            <a:r>
              <a:rPr lang="zh-Hans" altLang="en-US" sz="1400" dirty="0"/>
              <a:t> </a:t>
            </a:r>
            <a:r>
              <a:rPr lang="en-US" altLang="zh-Hans" sz="1400" dirty="0"/>
              <a:t>number</a:t>
            </a:r>
            <a:r>
              <a:rPr lang="zh-Hans" altLang="en-US" sz="1400" dirty="0"/>
              <a:t> </a:t>
            </a:r>
            <a:r>
              <a:rPr lang="en-US" altLang="zh-Hans" sz="1400" dirty="0"/>
              <a:t>of</a:t>
            </a:r>
            <a:r>
              <a:rPr lang="zh-Hans" altLang="en-US" sz="1400" dirty="0"/>
              <a:t> </a:t>
            </a:r>
            <a:r>
              <a:rPr lang="en-US" altLang="zh-Hans" sz="1400" dirty="0"/>
              <a:t>countries</a:t>
            </a:r>
            <a:r>
              <a:rPr lang="zh-Hans" altLang="en-US" sz="1400" dirty="0"/>
              <a:t> </a:t>
            </a:r>
            <a:r>
              <a:rPr lang="en-US" altLang="zh-Hans" sz="1400" dirty="0"/>
              <a:t>and</a:t>
            </a:r>
            <a:r>
              <a:rPr lang="zh-Hans" altLang="en-US" sz="1400" dirty="0"/>
              <a:t> </a:t>
            </a:r>
            <a:r>
              <a:rPr lang="en-US" altLang="zh-Hans" sz="1400" dirty="0"/>
              <a:t>less</a:t>
            </a:r>
            <a:r>
              <a:rPr lang="zh-Hans" altLang="en-US" sz="1400" dirty="0"/>
              <a:t> </a:t>
            </a:r>
            <a:r>
              <a:rPr lang="en-US" altLang="zh-Hans" sz="1400" dirty="0"/>
              <a:t>on</a:t>
            </a:r>
            <a:r>
              <a:rPr lang="zh-Hans" altLang="en-US" sz="1400" dirty="0"/>
              <a:t> </a:t>
            </a:r>
            <a:r>
              <a:rPr lang="en-US" altLang="zh-Hans" sz="1400" dirty="0"/>
              <a:t>the</a:t>
            </a:r>
            <a:r>
              <a:rPr lang="zh-Hans" altLang="en-US" sz="1400" dirty="0"/>
              <a:t> </a:t>
            </a:r>
            <a:r>
              <a:rPr lang="en-US" altLang="zh-Hans" sz="1400" dirty="0"/>
              <a:t>number</a:t>
            </a:r>
            <a:r>
              <a:rPr lang="zh-Hans" altLang="en-US" sz="1400" dirty="0"/>
              <a:t> </a:t>
            </a:r>
            <a:r>
              <a:rPr lang="en-US" altLang="zh-Hans" sz="1400" dirty="0"/>
              <a:t>of</a:t>
            </a:r>
            <a:r>
              <a:rPr lang="zh-Hans" altLang="en-US" sz="1400" dirty="0"/>
              <a:t> </a:t>
            </a:r>
            <a:r>
              <a:rPr lang="en-US" altLang="zh-Hans" sz="1400" dirty="0"/>
              <a:t>patents.</a:t>
            </a:r>
            <a:endParaRPr lang="en-CN"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41D84E-A994-394A-BF1F-782765653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1D479-92FB-E84A-9658-AAE7BECDE3D5}" type="slidenum">
              <a:rPr lang="en-CN" smtClean="0"/>
              <a:t>8</a:t>
            </a:fld>
            <a:endParaRPr lang="en-C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BD8D05-D1F1-6B4A-A1E3-C02370BCE8E2}"/>
              </a:ext>
            </a:extLst>
          </p:cNvPr>
          <p:cNvSpPr/>
          <p:nvPr/>
        </p:nvSpPr>
        <p:spPr>
          <a:xfrm>
            <a:off x="256780" y="293204"/>
            <a:ext cx="680225" cy="680225"/>
          </a:xfrm>
          <a:prstGeom prst="rect">
            <a:avLst/>
          </a:prstGeom>
          <a:solidFill>
            <a:srgbClr val="67B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B19031-2315-9D4B-ABEA-9B4A6CFBB08C}"/>
              </a:ext>
            </a:extLst>
          </p:cNvPr>
          <p:cNvSpPr/>
          <p:nvPr/>
        </p:nvSpPr>
        <p:spPr>
          <a:xfrm>
            <a:off x="1100557" y="293204"/>
            <a:ext cx="249044" cy="680225"/>
          </a:xfrm>
          <a:prstGeom prst="rect">
            <a:avLst/>
          </a:prstGeom>
          <a:solidFill>
            <a:srgbClr val="67B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3D1B0A-0D82-794D-B6CA-CD21A15A3B2D}"/>
              </a:ext>
            </a:extLst>
          </p:cNvPr>
          <p:cNvSpPr txBox="1"/>
          <p:nvPr/>
        </p:nvSpPr>
        <p:spPr>
          <a:xfrm>
            <a:off x="1513152" y="287411"/>
            <a:ext cx="10219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/>
              <a:t>Our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partners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based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on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Geographic Distribution</a:t>
            </a:r>
            <a:endParaRPr lang="en-CN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6B967C-556F-C74D-999E-A6C95C8B6A91}"/>
              </a:ext>
            </a:extLst>
          </p:cNvPr>
          <p:cNvSpPr txBox="1"/>
          <p:nvPr/>
        </p:nvSpPr>
        <p:spPr>
          <a:xfrm>
            <a:off x="596892" y="3710034"/>
            <a:ext cx="4034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Figure</a:t>
            </a:r>
            <a:r>
              <a:rPr lang="zh-CN" altLang="en-US" sz="1400" dirty="0"/>
              <a:t> </a:t>
            </a:r>
            <a:r>
              <a:rPr lang="en-US" altLang="zh-CN" sz="1400" dirty="0"/>
              <a:t>1</a:t>
            </a:r>
            <a:r>
              <a:rPr lang="zh-CN" altLang="en-US" sz="1400" dirty="0"/>
              <a:t> </a:t>
            </a:r>
            <a:r>
              <a:rPr lang="en-US" altLang="zh-CN" sz="1400" dirty="0"/>
              <a:t>&amp;</a:t>
            </a:r>
            <a:r>
              <a:rPr lang="zh-CN" altLang="en-US" sz="1400" dirty="0"/>
              <a:t> </a:t>
            </a:r>
            <a:r>
              <a:rPr lang="en-US" altLang="zh-CN" sz="1400" dirty="0"/>
              <a:t>Table</a:t>
            </a:r>
            <a:r>
              <a:rPr lang="zh-CN" altLang="en-US" sz="1400" dirty="0"/>
              <a:t> </a:t>
            </a:r>
            <a:r>
              <a:rPr lang="en-US" altLang="zh-CN" sz="1400" dirty="0"/>
              <a:t>1.</a:t>
            </a:r>
            <a:r>
              <a:rPr lang="zh-CN" altLang="en-US" sz="1400" dirty="0"/>
              <a:t> </a:t>
            </a:r>
            <a:r>
              <a:rPr lang="en-CN" sz="1400" dirty="0"/>
              <a:t>Current</a:t>
            </a:r>
            <a:r>
              <a:rPr lang="zh-CN" altLang="en-US" sz="1400" dirty="0"/>
              <a:t> </a:t>
            </a:r>
            <a:r>
              <a:rPr lang="en-US" altLang="zh-CN" sz="1400" dirty="0"/>
              <a:t>active</a:t>
            </a:r>
            <a:r>
              <a:rPr lang="zh-CN" altLang="en-US" sz="1400" dirty="0"/>
              <a:t> </a:t>
            </a:r>
            <a:r>
              <a:rPr lang="en-US" altLang="zh-CN" sz="1400" dirty="0"/>
              <a:t>individual</a:t>
            </a:r>
            <a:r>
              <a:rPr lang="zh-CN" altLang="en-US" sz="1400" dirty="0"/>
              <a:t> </a:t>
            </a:r>
            <a:r>
              <a:rPr lang="en-US" altLang="zh-CN" sz="1400" dirty="0"/>
              <a:t>patent</a:t>
            </a:r>
            <a:r>
              <a:rPr lang="zh-CN" altLang="en-US" sz="1400" dirty="0"/>
              <a:t> </a:t>
            </a:r>
            <a:r>
              <a:rPr lang="en-US" altLang="zh-CN" sz="1400" dirty="0"/>
              <a:t>grans</a:t>
            </a:r>
            <a:r>
              <a:rPr lang="zh-CN" altLang="en-US" sz="1400" dirty="0"/>
              <a:t> </a:t>
            </a:r>
            <a:r>
              <a:rPr lang="en-US" altLang="zh-CN" sz="1400" dirty="0"/>
              <a:t>per</a:t>
            </a:r>
            <a:r>
              <a:rPr lang="zh-CN" altLang="en-US" sz="1400" dirty="0"/>
              <a:t> </a:t>
            </a:r>
            <a:r>
              <a:rPr lang="en-US" altLang="zh-CN" sz="1400" dirty="0"/>
              <a:t>country,</a:t>
            </a:r>
            <a:r>
              <a:rPr lang="zh-CN" altLang="en-US" sz="1400" dirty="0"/>
              <a:t> </a:t>
            </a:r>
            <a:r>
              <a:rPr lang="en-US" altLang="zh-CN" sz="1400" dirty="0"/>
              <a:t>by</a:t>
            </a:r>
            <a:r>
              <a:rPr lang="zh-CN" altLang="en-US" sz="1400" dirty="0"/>
              <a:t> </a:t>
            </a:r>
            <a:r>
              <a:rPr lang="en-US" altLang="zh-CN" sz="1400" dirty="0"/>
              <a:t>organizations</a:t>
            </a:r>
            <a:endParaRPr lang="en-CN" sz="14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15BD8FB-DDDF-2241-BFD0-7CB4B8F1AF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776" r="410" b="58278"/>
          <a:stretch/>
        </p:blipFill>
        <p:spPr>
          <a:xfrm>
            <a:off x="2029692" y="1100820"/>
            <a:ext cx="2162298" cy="12068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1137A9-90DF-6C46-9BC8-AC977B5A0E10}"/>
              </a:ext>
            </a:extLst>
          </p:cNvPr>
          <p:cNvSpPr txBox="1"/>
          <p:nvPr/>
        </p:nvSpPr>
        <p:spPr>
          <a:xfrm>
            <a:off x="5918197" y="5555525"/>
            <a:ext cx="5435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Formula:</a:t>
            </a:r>
            <a:r>
              <a:rPr lang="zh-CN" altLang="en-US" sz="1400" dirty="0"/>
              <a:t> </a:t>
            </a:r>
            <a:r>
              <a:rPr lang="en-US" altLang="zh-CN" sz="1400" dirty="0"/>
              <a:t>Total</a:t>
            </a:r>
            <a:r>
              <a:rPr lang="zh-CN" altLang="en-US" sz="1400" dirty="0"/>
              <a:t> </a:t>
            </a:r>
            <a:r>
              <a:rPr lang="en-US" altLang="zh-CN" sz="1400" dirty="0"/>
              <a:t>score=</a:t>
            </a:r>
            <a:r>
              <a:rPr lang="zh-CN" altLang="en-US" sz="1400" dirty="0"/>
              <a:t> </a:t>
            </a:r>
            <a:r>
              <a:rPr lang="en-US" altLang="zh-CN" sz="1400" dirty="0"/>
              <a:t>Weight1</a:t>
            </a:r>
            <a:r>
              <a:rPr lang="zh-CN" altLang="en-US" sz="1400" dirty="0"/>
              <a:t> </a:t>
            </a:r>
            <a:r>
              <a:rPr lang="en-US" altLang="zh-CN" sz="1400" dirty="0"/>
              <a:t>x</a:t>
            </a:r>
            <a:r>
              <a:rPr lang="zh-CN" altLang="en-US" sz="1400" dirty="0"/>
              <a:t> </a:t>
            </a:r>
            <a:r>
              <a:rPr lang="en-US" altLang="zh-CN" sz="1400" dirty="0"/>
              <a:t>country</a:t>
            </a:r>
            <a:r>
              <a:rPr lang="zh-CN" altLang="en-US" sz="1400" dirty="0"/>
              <a:t> </a:t>
            </a:r>
            <a:r>
              <a:rPr lang="en-US" altLang="zh-CN" sz="1400" dirty="0"/>
              <a:t>score+</a:t>
            </a:r>
            <a:r>
              <a:rPr lang="zh-CN" altLang="en-US" sz="1400" dirty="0"/>
              <a:t> </a:t>
            </a:r>
            <a:r>
              <a:rPr lang="en-US" altLang="zh-CN" sz="1400" dirty="0"/>
              <a:t>Weight2</a:t>
            </a:r>
            <a:r>
              <a:rPr lang="zh-CN" altLang="en-US" sz="1400" dirty="0"/>
              <a:t> </a:t>
            </a:r>
            <a:r>
              <a:rPr lang="en-US" altLang="zh-CN" sz="1400" dirty="0"/>
              <a:t>x</a:t>
            </a:r>
            <a:r>
              <a:rPr lang="zh-CN" altLang="en-US" sz="1400" dirty="0"/>
              <a:t> </a:t>
            </a:r>
            <a:r>
              <a:rPr lang="en-US" altLang="zh-CN" sz="1400" dirty="0"/>
              <a:t>patent</a:t>
            </a:r>
            <a:r>
              <a:rPr lang="zh-CN" altLang="en-US" sz="1400" dirty="0"/>
              <a:t> </a:t>
            </a:r>
            <a:r>
              <a:rPr lang="en-US" altLang="zh-CN" sz="1400" dirty="0"/>
              <a:t>score</a:t>
            </a:r>
            <a:endParaRPr lang="en-CN" sz="1400" dirty="0"/>
          </a:p>
        </p:txBody>
      </p:sp>
    </p:spTree>
    <p:extLst>
      <p:ext uri="{BB962C8B-B14F-4D97-AF65-F5344CB8AC3E}">
        <p14:creationId xmlns:p14="http://schemas.microsoft.com/office/powerpoint/2010/main" val="129054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CDCE6D9-CFF2-794D-BCDC-DC00F231E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33" y="1092183"/>
            <a:ext cx="5118411" cy="26539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E82FC3-E308-0347-9D84-0F33539732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05"/>
          <a:stretch/>
        </p:blipFill>
        <p:spPr>
          <a:xfrm>
            <a:off x="256780" y="3929596"/>
            <a:ext cx="5081641" cy="2664700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9550D0E-0FA0-B44D-986C-05C60B36E9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382908"/>
              </p:ext>
            </p:extLst>
          </p:nvPr>
        </p:nvGraphicFramePr>
        <p:xfrm>
          <a:off x="5529377" y="1563417"/>
          <a:ext cx="632645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409">
                  <a:extLst>
                    <a:ext uri="{9D8B030D-6E8A-4147-A177-3AD203B41FA5}">
                      <a16:colId xmlns:a16="http://schemas.microsoft.com/office/drawing/2014/main" val="900459024"/>
                    </a:ext>
                  </a:extLst>
                </a:gridCol>
                <a:gridCol w="1054409">
                  <a:extLst>
                    <a:ext uri="{9D8B030D-6E8A-4147-A177-3AD203B41FA5}">
                      <a16:colId xmlns:a16="http://schemas.microsoft.com/office/drawing/2014/main" val="4010873444"/>
                    </a:ext>
                  </a:extLst>
                </a:gridCol>
                <a:gridCol w="1054409">
                  <a:extLst>
                    <a:ext uri="{9D8B030D-6E8A-4147-A177-3AD203B41FA5}">
                      <a16:colId xmlns:a16="http://schemas.microsoft.com/office/drawing/2014/main" val="1598165910"/>
                    </a:ext>
                  </a:extLst>
                </a:gridCol>
                <a:gridCol w="1054409">
                  <a:extLst>
                    <a:ext uri="{9D8B030D-6E8A-4147-A177-3AD203B41FA5}">
                      <a16:colId xmlns:a16="http://schemas.microsoft.com/office/drawing/2014/main" val="2466082083"/>
                    </a:ext>
                  </a:extLst>
                </a:gridCol>
                <a:gridCol w="1054409">
                  <a:extLst>
                    <a:ext uri="{9D8B030D-6E8A-4147-A177-3AD203B41FA5}">
                      <a16:colId xmlns:a16="http://schemas.microsoft.com/office/drawing/2014/main" val="2229724011"/>
                    </a:ext>
                  </a:extLst>
                </a:gridCol>
                <a:gridCol w="1054409">
                  <a:extLst>
                    <a:ext uri="{9D8B030D-6E8A-4147-A177-3AD203B41FA5}">
                      <a16:colId xmlns:a16="http://schemas.microsoft.com/office/drawing/2014/main" val="31266247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Weight</a:t>
                      </a:r>
                      <a:r>
                        <a:rPr lang="en-US" altLang="zh-Hans" sz="1200" dirty="0"/>
                        <a:t>:</a:t>
                      </a:r>
                      <a:r>
                        <a:rPr lang="zh-Hans" altLang="en-US" sz="1200" dirty="0"/>
                        <a:t> </a:t>
                      </a:r>
                      <a:r>
                        <a:rPr lang="en-US" altLang="zh-Hans" sz="1200" dirty="0"/>
                        <a:t>0.2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Citation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≥</a:t>
                      </a:r>
                      <a:r>
                        <a:rPr lang="zh-Hans" altLang="en-US" sz="1200" b="0" dirty="0"/>
                        <a:t>  </a:t>
                      </a:r>
                      <a:r>
                        <a:rPr lang="en-US" altLang="zh-Hans" sz="1200" b="0" dirty="0"/>
                        <a:t>600</a:t>
                      </a:r>
                      <a:r>
                        <a:rPr lang="zh-Hans" altLang="en-US" sz="1200" b="0" dirty="0"/>
                        <a:t> </a:t>
                      </a:r>
                      <a:endParaRPr lang="en-CN" sz="12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600 &gt; Citation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≥</a:t>
                      </a:r>
                      <a:r>
                        <a:rPr lang="zh-Hans" altLang="en-US" sz="1200" b="0" dirty="0"/>
                        <a:t>  </a:t>
                      </a:r>
                      <a:r>
                        <a:rPr lang="en-US" altLang="zh-Hans" sz="1200" b="0" dirty="0"/>
                        <a:t>340</a:t>
                      </a:r>
                      <a:r>
                        <a:rPr lang="zh-Hans" altLang="en-US" sz="1200" b="0" dirty="0"/>
                        <a:t> </a:t>
                      </a:r>
                      <a:endParaRPr lang="en-CN" sz="1200" b="0" dirty="0"/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340</a:t>
                      </a:r>
                      <a:r>
                        <a:rPr lang="en-US" altLang="zh-Hans" sz="1200" b="0" baseline="0" dirty="0"/>
                        <a:t> </a:t>
                      </a:r>
                      <a:r>
                        <a:rPr lang="en-US" altLang="zh-Hans" sz="1200" b="0" dirty="0"/>
                        <a:t>&gt; Citation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≥</a:t>
                      </a:r>
                      <a:r>
                        <a:rPr lang="zh-Hans" altLang="en-US" sz="1200" b="0" dirty="0"/>
                        <a:t>  </a:t>
                      </a:r>
                      <a:r>
                        <a:rPr lang="en-US" altLang="zh-Hans" sz="1200" b="0" dirty="0"/>
                        <a:t>300</a:t>
                      </a:r>
                      <a:r>
                        <a:rPr lang="zh-Hans" altLang="en-US" sz="1200" b="0" dirty="0"/>
                        <a:t> </a:t>
                      </a:r>
                      <a:endParaRPr lang="en-CN" sz="1200" b="0" dirty="0"/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300 &gt; Citation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≥</a:t>
                      </a:r>
                      <a:r>
                        <a:rPr lang="zh-Hans" altLang="en-US" sz="1200" b="0" dirty="0"/>
                        <a:t>  </a:t>
                      </a:r>
                      <a:r>
                        <a:rPr lang="en-US" altLang="zh-Hans" sz="1200" b="0" dirty="0"/>
                        <a:t>200</a:t>
                      </a:r>
                      <a:r>
                        <a:rPr lang="zh-Hans" altLang="en-US" sz="1200" b="0" dirty="0"/>
                        <a:t> </a:t>
                      </a:r>
                      <a:endParaRPr lang="en-CN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200 &gt; Citation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≥</a:t>
                      </a:r>
                      <a:r>
                        <a:rPr lang="zh-Hans" altLang="en-US" sz="1200" b="0" dirty="0"/>
                        <a:t>  </a:t>
                      </a:r>
                      <a:r>
                        <a:rPr lang="en-US" altLang="zh-Hans" sz="1200" b="0" dirty="0"/>
                        <a:t>100</a:t>
                      </a:r>
                      <a:r>
                        <a:rPr lang="zh-Hans" altLang="en-US" sz="1200" b="0" dirty="0"/>
                        <a:t> </a:t>
                      </a:r>
                      <a:endParaRPr lang="en-CN" sz="1200" b="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N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912304"/>
                  </a:ext>
                </a:extLst>
              </a:tr>
              <a:tr h="271481"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Backward</a:t>
                      </a:r>
                      <a:r>
                        <a:rPr lang="zh-Hans" altLang="en-US" sz="1200" dirty="0"/>
                        <a:t> </a:t>
                      </a:r>
                      <a:r>
                        <a:rPr lang="en-US" altLang="zh-Hans" sz="1200" dirty="0"/>
                        <a:t>citation</a:t>
                      </a:r>
                      <a:r>
                        <a:rPr lang="zh-Hans" altLang="en-US" sz="1200" dirty="0"/>
                        <a:t> </a:t>
                      </a:r>
                      <a:r>
                        <a:rPr lang="en-US" altLang="zh-Hans" sz="1200" dirty="0"/>
                        <a:t>score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1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8646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8F5B9DB-B75B-F445-9E67-1A6E9A002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696248"/>
              </p:ext>
            </p:extLst>
          </p:nvPr>
        </p:nvGraphicFramePr>
        <p:xfrm>
          <a:off x="5522893" y="2762133"/>
          <a:ext cx="632646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410">
                  <a:extLst>
                    <a:ext uri="{9D8B030D-6E8A-4147-A177-3AD203B41FA5}">
                      <a16:colId xmlns:a16="http://schemas.microsoft.com/office/drawing/2014/main" val="900459024"/>
                    </a:ext>
                  </a:extLst>
                </a:gridCol>
                <a:gridCol w="1054410">
                  <a:extLst>
                    <a:ext uri="{9D8B030D-6E8A-4147-A177-3AD203B41FA5}">
                      <a16:colId xmlns:a16="http://schemas.microsoft.com/office/drawing/2014/main" val="4010873444"/>
                    </a:ext>
                  </a:extLst>
                </a:gridCol>
                <a:gridCol w="1054410">
                  <a:extLst>
                    <a:ext uri="{9D8B030D-6E8A-4147-A177-3AD203B41FA5}">
                      <a16:colId xmlns:a16="http://schemas.microsoft.com/office/drawing/2014/main" val="1598165910"/>
                    </a:ext>
                  </a:extLst>
                </a:gridCol>
                <a:gridCol w="1054410">
                  <a:extLst>
                    <a:ext uri="{9D8B030D-6E8A-4147-A177-3AD203B41FA5}">
                      <a16:colId xmlns:a16="http://schemas.microsoft.com/office/drawing/2014/main" val="2466082083"/>
                    </a:ext>
                  </a:extLst>
                </a:gridCol>
                <a:gridCol w="1054410">
                  <a:extLst>
                    <a:ext uri="{9D8B030D-6E8A-4147-A177-3AD203B41FA5}">
                      <a16:colId xmlns:a16="http://schemas.microsoft.com/office/drawing/2014/main" val="2229724011"/>
                    </a:ext>
                  </a:extLst>
                </a:gridCol>
                <a:gridCol w="1054410">
                  <a:extLst>
                    <a:ext uri="{9D8B030D-6E8A-4147-A177-3AD203B41FA5}">
                      <a16:colId xmlns:a16="http://schemas.microsoft.com/office/drawing/2014/main" val="26054936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Weight</a:t>
                      </a:r>
                      <a:r>
                        <a:rPr lang="en-US" altLang="zh-Hans" sz="1200" dirty="0"/>
                        <a:t>:</a:t>
                      </a:r>
                      <a:r>
                        <a:rPr lang="zh-Hans" altLang="en-US" sz="1200" dirty="0"/>
                        <a:t> </a:t>
                      </a:r>
                      <a:r>
                        <a:rPr lang="en-US" altLang="zh-Hans" sz="1200" dirty="0"/>
                        <a:t>0.8</a:t>
                      </a:r>
                      <a:endParaRPr lang="en-US" sz="1200" dirty="0"/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Citation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≥</a:t>
                      </a:r>
                      <a:r>
                        <a:rPr lang="zh-Hans" altLang="en-US" sz="1200" b="0" dirty="0"/>
                        <a:t>  </a:t>
                      </a:r>
                      <a:r>
                        <a:rPr lang="en-US" altLang="zh-Hans" sz="1200" b="0" dirty="0"/>
                        <a:t>100</a:t>
                      </a:r>
                      <a:r>
                        <a:rPr lang="zh-Hans" altLang="en-US" sz="1200" b="0" dirty="0"/>
                        <a:t> </a:t>
                      </a:r>
                      <a:endParaRPr lang="en-CN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100 &gt; Citation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≥</a:t>
                      </a:r>
                      <a:r>
                        <a:rPr lang="zh-Hans" altLang="en-US" sz="1200" b="0" dirty="0"/>
                        <a:t>  </a:t>
                      </a:r>
                      <a:r>
                        <a:rPr lang="en-US" altLang="zh-Hans" sz="1200" b="0" dirty="0"/>
                        <a:t>70</a:t>
                      </a:r>
                      <a:r>
                        <a:rPr lang="zh-Hans" altLang="en-US" sz="1200" b="0" dirty="0"/>
                        <a:t> </a:t>
                      </a:r>
                      <a:endParaRPr lang="en-CN" sz="1200" b="0" dirty="0"/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70 &gt; Citation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≥</a:t>
                      </a:r>
                      <a:r>
                        <a:rPr lang="zh-Hans" altLang="en-US" sz="1200" b="0" dirty="0"/>
                        <a:t>  </a:t>
                      </a:r>
                      <a:r>
                        <a:rPr lang="en-US" altLang="zh-Hans" sz="1200" b="0" dirty="0"/>
                        <a:t>55</a:t>
                      </a:r>
                      <a:r>
                        <a:rPr lang="zh-Hans" altLang="en-US" sz="1200" b="0" dirty="0"/>
                        <a:t> </a:t>
                      </a:r>
                      <a:endParaRPr lang="en-CN" sz="1200" b="0" dirty="0"/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55 &gt; Citation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≥</a:t>
                      </a:r>
                      <a:r>
                        <a:rPr lang="zh-Hans" altLang="en-US" sz="1200" b="0" dirty="0"/>
                        <a:t>  </a:t>
                      </a:r>
                      <a:r>
                        <a:rPr lang="en-US" altLang="zh-Hans" sz="1200" b="0" dirty="0"/>
                        <a:t>50</a:t>
                      </a:r>
                      <a:r>
                        <a:rPr lang="zh-Hans" altLang="en-US" sz="1200" b="0" dirty="0"/>
                        <a:t> </a:t>
                      </a:r>
                      <a:endParaRPr lang="en-CN" sz="1200" b="0" dirty="0"/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50 &gt; Citation</a:t>
                      </a:r>
                      <a:r>
                        <a:rPr lang="zh-Hans" altLang="en-US" sz="1200" b="0" dirty="0"/>
                        <a:t> </a:t>
                      </a:r>
                      <a:r>
                        <a:rPr lang="en-US" altLang="zh-Hans" sz="1200" b="0" dirty="0"/>
                        <a:t>≥</a:t>
                      </a:r>
                      <a:r>
                        <a:rPr lang="zh-Hans" altLang="en-US" sz="1200" b="0" dirty="0"/>
                        <a:t>  </a:t>
                      </a:r>
                      <a:r>
                        <a:rPr lang="en-US" altLang="zh-Hans" sz="1200" b="0" dirty="0"/>
                        <a:t>40</a:t>
                      </a:r>
                      <a:r>
                        <a:rPr lang="zh-Hans" altLang="en-US" sz="1200" b="0" dirty="0"/>
                        <a:t> </a:t>
                      </a:r>
                      <a:endParaRPr lang="en-CN" sz="1200" b="0" dirty="0"/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912304"/>
                  </a:ext>
                </a:extLst>
              </a:tr>
              <a:tr h="271481"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Forward</a:t>
                      </a:r>
                      <a:r>
                        <a:rPr lang="zh-Hans" altLang="en-US" sz="1200" dirty="0"/>
                        <a:t> </a:t>
                      </a:r>
                      <a:r>
                        <a:rPr lang="en-US" altLang="zh-Hans" sz="1200" dirty="0"/>
                        <a:t>citation</a:t>
                      </a:r>
                      <a:r>
                        <a:rPr lang="zh-Hans" altLang="en-US" sz="1200" dirty="0"/>
                        <a:t> </a:t>
                      </a:r>
                      <a:r>
                        <a:rPr lang="en-US" altLang="zh-Hans" sz="1200" dirty="0"/>
                        <a:t>score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1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8646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39CC164-BEAE-7B44-A2DA-2D77D9CDA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265264"/>
              </p:ext>
            </p:extLst>
          </p:nvPr>
        </p:nvGraphicFramePr>
        <p:xfrm>
          <a:off x="5522893" y="3929596"/>
          <a:ext cx="6326460" cy="1188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4410">
                  <a:extLst>
                    <a:ext uri="{9D8B030D-6E8A-4147-A177-3AD203B41FA5}">
                      <a16:colId xmlns:a16="http://schemas.microsoft.com/office/drawing/2014/main" val="900459024"/>
                    </a:ext>
                  </a:extLst>
                </a:gridCol>
                <a:gridCol w="1054410">
                  <a:extLst>
                    <a:ext uri="{9D8B030D-6E8A-4147-A177-3AD203B41FA5}">
                      <a16:colId xmlns:a16="http://schemas.microsoft.com/office/drawing/2014/main" val="4010873444"/>
                    </a:ext>
                  </a:extLst>
                </a:gridCol>
                <a:gridCol w="1054410">
                  <a:extLst>
                    <a:ext uri="{9D8B030D-6E8A-4147-A177-3AD203B41FA5}">
                      <a16:colId xmlns:a16="http://schemas.microsoft.com/office/drawing/2014/main" val="1598165910"/>
                    </a:ext>
                  </a:extLst>
                </a:gridCol>
                <a:gridCol w="1054410">
                  <a:extLst>
                    <a:ext uri="{9D8B030D-6E8A-4147-A177-3AD203B41FA5}">
                      <a16:colId xmlns:a16="http://schemas.microsoft.com/office/drawing/2014/main" val="2466082083"/>
                    </a:ext>
                  </a:extLst>
                </a:gridCol>
                <a:gridCol w="1054410">
                  <a:extLst>
                    <a:ext uri="{9D8B030D-6E8A-4147-A177-3AD203B41FA5}">
                      <a16:colId xmlns:a16="http://schemas.microsoft.com/office/drawing/2014/main" val="2229724011"/>
                    </a:ext>
                  </a:extLst>
                </a:gridCol>
                <a:gridCol w="1054410">
                  <a:extLst>
                    <a:ext uri="{9D8B030D-6E8A-4147-A177-3AD203B41FA5}">
                      <a16:colId xmlns:a16="http://schemas.microsoft.com/office/drawing/2014/main" val="26054936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Hyundai</a:t>
                      </a:r>
                      <a:endParaRPr lang="en-CN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Kia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Toyota</a:t>
                      </a:r>
                      <a:endParaRPr lang="en-CN" sz="1200" b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N" sz="1200" b="0"/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Panasonic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b="0" dirty="0"/>
                        <a:t>FAW</a:t>
                      </a:r>
                      <a:endParaRPr lang="en-CN" sz="1200" b="0"/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912304"/>
                  </a:ext>
                </a:extLst>
              </a:tr>
              <a:tr h="271481"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Total</a:t>
                      </a:r>
                      <a:r>
                        <a:rPr lang="zh-Hans" altLang="en-US" sz="1200" dirty="0"/>
                        <a:t> </a:t>
                      </a:r>
                      <a:r>
                        <a:rPr lang="en-US" altLang="zh-Hans" sz="1200" dirty="0"/>
                        <a:t>score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1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8646"/>
                  </a:ext>
                </a:extLst>
              </a:tr>
              <a:tr h="271481"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Rank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5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87810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D4517CEC-AAF4-9B42-980D-468918D96A13}"/>
              </a:ext>
            </a:extLst>
          </p:cNvPr>
          <p:cNvSpPr txBox="1"/>
          <p:nvPr/>
        </p:nvSpPr>
        <p:spPr>
          <a:xfrm>
            <a:off x="5430544" y="5215666"/>
            <a:ext cx="567331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*</a:t>
            </a:r>
            <a:r>
              <a:rPr lang="en-US" altLang="zh-Hans" sz="1400" dirty="0"/>
              <a:t>The</a:t>
            </a:r>
            <a:r>
              <a:rPr lang="zh-Hans" altLang="en-US" sz="1400" dirty="0"/>
              <a:t> </a:t>
            </a:r>
            <a:r>
              <a:rPr lang="en-US" altLang="zh-Hans" sz="1400" dirty="0"/>
              <a:t>rank</a:t>
            </a:r>
            <a:r>
              <a:rPr lang="zh-Hans" altLang="en-US" sz="1400" dirty="0"/>
              <a:t> </a:t>
            </a:r>
            <a:r>
              <a:rPr lang="en-US" altLang="zh-Hans" sz="1400" dirty="0"/>
              <a:t>is</a:t>
            </a:r>
            <a:r>
              <a:rPr lang="zh-Hans" altLang="en-US" sz="1400" dirty="0"/>
              <a:t> </a:t>
            </a:r>
            <a:r>
              <a:rPr lang="en-US" altLang="zh-Hans" sz="1400" dirty="0"/>
              <a:t>based</a:t>
            </a:r>
            <a:r>
              <a:rPr lang="zh-Hans" altLang="en-US" sz="1400" dirty="0"/>
              <a:t> </a:t>
            </a:r>
            <a:r>
              <a:rPr lang="en-US" altLang="zh-Hans" sz="1400" dirty="0"/>
              <a:t>more</a:t>
            </a:r>
            <a:r>
              <a:rPr lang="zh-Hans" altLang="en-US" sz="1400" dirty="0"/>
              <a:t> </a:t>
            </a:r>
            <a:r>
              <a:rPr lang="en-US" altLang="zh-Hans" sz="1400" dirty="0"/>
              <a:t>on</a:t>
            </a:r>
            <a:r>
              <a:rPr lang="zh-Hans" altLang="en-US" sz="1400" dirty="0"/>
              <a:t> </a:t>
            </a:r>
            <a:r>
              <a:rPr lang="en-US" altLang="zh-Hans" sz="1400" dirty="0"/>
              <a:t>the</a:t>
            </a:r>
            <a:r>
              <a:rPr lang="zh-Hans" altLang="en-US" sz="1400" dirty="0"/>
              <a:t> </a:t>
            </a:r>
            <a:r>
              <a:rPr lang="en-US" altLang="zh-Hans" sz="1400" dirty="0"/>
              <a:t>number</a:t>
            </a:r>
            <a:r>
              <a:rPr lang="zh-Hans" altLang="en-US" sz="1400" dirty="0"/>
              <a:t> </a:t>
            </a:r>
            <a:r>
              <a:rPr lang="en-US" altLang="zh-Hans" sz="1400" dirty="0"/>
              <a:t>of</a:t>
            </a:r>
            <a:r>
              <a:rPr lang="zh-Hans" altLang="en-US" sz="1400" dirty="0"/>
              <a:t> </a:t>
            </a:r>
            <a:r>
              <a:rPr lang="en-US" altLang="zh-Hans" sz="1400" dirty="0"/>
              <a:t>forward</a:t>
            </a:r>
            <a:r>
              <a:rPr lang="zh-Hans" altLang="en-US" sz="1400" dirty="0"/>
              <a:t> </a:t>
            </a:r>
            <a:r>
              <a:rPr lang="en-US" altLang="zh-Hans" sz="1400" dirty="0"/>
              <a:t>citations</a:t>
            </a:r>
            <a:r>
              <a:rPr lang="zh-Hans" altLang="en-US" sz="1400" dirty="0"/>
              <a:t> </a:t>
            </a:r>
            <a:r>
              <a:rPr lang="en-US" altLang="zh-Hans" sz="1400" dirty="0"/>
              <a:t>and</a:t>
            </a:r>
            <a:r>
              <a:rPr lang="zh-Hans" altLang="en-US" sz="1400" dirty="0"/>
              <a:t> </a:t>
            </a:r>
            <a:r>
              <a:rPr lang="en-US" altLang="zh-Hans" sz="1400" dirty="0"/>
              <a:t>less</a:t>
            </a:r>
            <a:r>
              <a:rPr lang="zh-Hans" altLang="en-US" sz="1400" dirty="0"/>
              <a:t> </a:t>
            </a:r>
            <a:r>
              <a:rPr lang="en-US" altLang="zh-Hans" sz="1400" dirty="0"/>
              <a:t>on</a:t>
            </a:r>
            <a:r>
              <a:rPr lang="zh-Hans" altLang="en-US" sz="1400" dirty="0"/>
              <a:t> </a:t>
            </a:r>
            <a:r>
              <a:rPr lang="en-US" altLang="zh-Hans" sz="1400" dirty="0"/>
              <a:t>the</a:t>
            </a:r>
            <a:r>
              <a:rPr lang="zh-Hans" altLang="en-US" sz="1400" dirty="0"/>
              <a:t> </a:t>
            </a:r>
            <a:r>
              <a:rPr lang="en-US" altLang="zh-Hans" sz="1400" dirty="0"/>
              <a:t>number</a:t>
            </a:r>
            <a:r>
              <a:rPr lang="zh-Hans" altLang="en-US" sz="1400" dirty="0"/>
              <a:t> </a:t>
            </a:r>
            <a:r>
              <a:rPr lang="en-US" altLang="zh-Hans" sz="1400" dirty="0"/>
              <a:t>of</a:t>
            </a:r>
            <a:r>
              <a:rPr lang="zh-Hans" altLang="en-US" sz="1400" dirty="0"/>
              <a:t> </a:t>
            </a:r>
            <a:r>
              <a:rPr lang="en-US" altLang="zh-Hans" sz="1400" dirty="0"/>
              <a:t>backward</a:t>
            </a:r>
            <a:r>
              <a:rPr lang="zh-Hans" altLang="en-US" sz="1400" dirty="0"/>
              <a:t> </a:t>
            </a:r>
            <a:r>
              <a:rPr lang="en-US" altLang="zh-Hans" sz="1400" dirty="0"/>
              <a:t>citations.</a:t>
            </a:r>
          </a:p>
          <a:p>
            <a:endParaRPr lang="en-US" altLang="zh-Han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ans" dirty="0"/>
              <a:t>Forward</a:t>
            </a:r>
            <a:r>
              <a:rPr lang="zh-Hans" altLang="en-US" dirty="0"/>
              <a:t> </a:t>
            </a:r>
            <a:r>
              <a:rPr lang="en-US" altLang="zh-Hans" dirty="0"/>
              <a:t>citation</a:t>
            </a:r>
            <a:r>
              <a:rPr lang="zh-Hans" altLang="en-US" dirty="0"/>
              <a:t> </a:t>
            </a:r>
            <a:r>
              <a:rPr lang="en-US" altLang="zh-Hans" dirty="0"/>
              <a:t>means</a:t>
            </a:r>
            <a:r>
              <a:rPr lang="zh-Hans" altLang="en-US" dirty="0"/>
              <a:t> </a:t>
            </a:r>
            <a:r>
              <a:rPr lang="en-US" altLang="zh-Hans" b="1" dirty="0">
                <a:solidFill>
                  <a:srgbClr val="00B050"/>
                </a:solidFill>
              </a:rPr>
              <a:t>fundamentality</a:t>
            </a:r>
            <a:r>
              <a:rPr lang="zh-Hans" altLang="en-US" b="1" dirty="0">
                <a:solidFill>
                  <a:srgbClr val="00B050"/>
                </a:solidFill>
              </a:rPr>
              <a:t> </a:t>
            </a:r>
            <a:r>
              <a:rPr lang="en-US" altLang="zh-Hans" b="1" dirty="0">
                <a:solidFill>
                  <a:srgbClr val="00B050"/>
                </a:solidFill>
              </a:rPr>
              <a:t>and</a:t>
            </a:r>
            <a:r>
              <a:rPr lang="zh-Hans" altLang="en-US" b="1" dirty="0">
                <a:solidFill>
                  <a:srgbClr val="00B050"/>
                </a:solidFill>
              </a:rPr>
              <a:t> </a:t>
            </a:r>
            <a:r>
              <a:rPr lang="en-US" altLang="zh-Hans" b="1" dirty="0">
                <a:solidFill>
                  <a:srgbClr val="00B050"/>
                </a:solidFill>
              </a:rPr>
              <a:t>originality</a:t>
            </a:r>
            <a:r>
              <a:rPr lang="en-US" altLang="zh-Han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ans" dirty="0"/>
              <a:t>Backward</a:t>
            </a:r>
            <a:r>
              <a:rPr lang="zh-Hans" altLang="en-US" dirty="0"/>
              <a:t> </a:t>
            </a:r>
            <a:r>
              <a:rPr lang="en-US" altLang="zh-Hans" dirty="0"/>
              <a:t>citation</a:t>
            </a:r>
            <a:r>
              <a:rPr lang="zh-Hans" altLang="en-US" dirty="0"/>
              <a:t> </a:t>
            </a:r>
            <a:r>
              <a:rPr lang="en-US" altLang="zh-CN" dirty="0"/>
              <a:t>present</a:t>
            </a:r>
            <a:r>
              <a:rPr lang="en-US" altLang="zh-Hans" dirty="0"/>
              <a:t>s</a:t>
            </a:r>
            <a:r>
              <a:rPr lang="zh-Hans" altLang="en-US" dirty="0"/>
              <a:t> </a:t>
            </a:r>
            <a:r>
              <a:rPr lang="en-US" altLang="zh-Hans" b="1" dirty="0">
                <a:solidFill>
                  <a:srgbClr val="00B050"/>
                </a:solidFill>
              </a:rPr>
              <a:t>continuity</a:t>
            </a:r>
            <a:r>
              <a:rPr lang="en-US" altLang="zh-Hans" dirty="0"/>
              <a:t>.</a:t>
            </a:r>
            <a:endParaRPr lang="en-C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F8F9C1-659D-3D4D-987B-24B8A54A6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1D479-92FB-E84A-9658-AAE7BECDE3D5}" type="slidenum">
              <a:rPr lang="en-CN" smtClean="0"/>
              <a:t>9</a:t>
            </a:fld>
            <a:endParaRPr lang="en-C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D9E10E-402F-1F42-A1FA-043520B93D46}"/>
              </a:ext>
            </a:extLst>
          </p:cNvPr>
          <p:cNvSpPr/>
          <p:nvPr/>
        </p:nvSpPr>
        <p:spPr>
          <a:xfrm>
            <a:off x="256780" y="293204"/>
            <a:ext cx="680225" cy="680225"/>
          </a:xfrm>
          <a:prstGeom prst="rect">
            <a:avLst/>
          </a:prstGeom>
          <a:solidFill>
            <a:srgbClr val="67B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DE41F-8621-E44E-A617-3E37D60FAF74}"/>
              </a:ext>
            </a:extLst>
          </p:cNvPr>
          <p:cNvSpPr/>
          <p:nvPr/>
        </p:nvSpPr>
        <p:spPr>
          <a:xfrm>
            <a:off x="1100557" y="293204"/>
            <a:ext cx="249044" cy="680225"/>
          </a:xfrm>
          <a:prstGeom prst="rect">
            <a:avLst/>
          </a:prstGeom>
          <a:solidFill>
            <a:srgbClr val="67B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E8AE36-5D7E-FB45-8C2B-0A4336C3BCF6}"/>
              </a:ext>
            </a:extLst>
          </p:cNvPr>
          <p:cNvSpPr txBox="1"/>
          <p:nvPr/>
        </p:nvSpPr>
        <p:spPr>
          <a:xfrm>
            <a:off x="1513152" y="287411"/>
            <a:ext cx="10219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/>
              <a:t>Our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partners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based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on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Patents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Citations</a:t>
            </a:r>
            <a:endParaRPr lang="en-CN" sz="4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BAF943-EBFF-124E-9C6A-48B7D2B03665}"/>
              </a:ext>
            </a:extLst>
          </p:cNvPr>
          <p:cNvSpPr txBox="1"/>
          <p:nvPr/>
        </p:nvSpPr>
        <p:spPr>
          <a:xfrm>
            <a:off x="5897011" y="1026781"/>
            <a:ext cx="279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000" b="1" dirty="0">
                <a:solidFill>
                  <a:srgbClr val="00B050"/>
                </a:solidFill>
              </a:rPr>
              <a:t>Priority</a:t>
            </a:r>
            <a:r>
              <a:rPr lang="zh-Hans" altLang="en-US" sz="2000" b="1" dirty="0">
                <a:solidFill>
                  <a:srgbClr val="00B050"/>
                </a:solidFill>
              </a:rPr>
              <a:t> </a:t>
            </a:r>
            <a:r>
              <a:rPr lang="en-US" altLang="zh-Hans" sz="2000" b="1" dirty="0">
                <a:solidFill>
                  <a:srgbClr val="00B050"/>
                </a:solidFill>
              </a:rPr>
              <a:t>day</a:t>
            </a:r>
            <a:r>
              <a:rPr lang="zh-Hans" altLang="en-US" sz="2000" b="1" dirty="0">
                <a:solidFill>
                  <a:srgbClr val="00B050"/>
                </a:solidFill>
              </a:rPr>
              <a:t> </a:t>
            </a:r>
            <a:r>
              <a:rPr lang="en-US" altLang="zh-Hans" sz="2000" b="1" dirty="0">
                <a:solidFill>
                  <a:srgbClr val="00B050"/>
                </a:solidFill>
              </a:rPr>
              <a:t>in</a:t>
            </a:r>
            <a:r>
              <a:rPr lang="zh-Hans" altLang="en-US" sz="2000" b="1" dirty="0">
                <a:solidFill>
                  <a:srgbClr val="00B050"/>
                </a:solidFill>
              </a:rPr>
              <a:t> </a:t>
            </a:r>
            <a:r>
              <a:rPr lang="en-US" altLang="zh-Hans" sz="2000" b="1" dirty="0">
                <a:solidFill>
                  <a:srgbClr val="00B050"/>
                </a:solidFill>
              </a:rPr>
              <a:t>10</a:t>
            </a:r>
            <a:r>
              <a:rPr lang="zh-CN" altLang="en-US" sz="2000" b="1" dirty="0">
                <a:solidFill>
                  <a:srgbClr val="00B050"/>
                </a:solidFill>
              </a:rPr>
              <a:t> </a:t>
            </a:r>
            <a:r>
              <a:rPr lang="en-US" altLang="zh-Hans" sz="2000" b="1" dirty="0">
                <a:solidFill>
                  <a:srgbClr val="00B050"/>
                </a:solidFill>
              </a:rPr>
              <a:t>y</a:t>
            </a:r>
            <a:r>
              <a:rPr lang="en-US" altLang="zh-CN" sz="2000" b="1" dirty="0">
                <a:solidFill>
                  <a:srgbClr val="00B050"/>
                </a:solidFill>
              </a:rPr>
              <a:t>ear</a:t>
            </a:r>
            <a:r>
              <a:rPr lang="en-US" altLang="zh-Hans" sz="2000" b="1" dirty="0">
                <a:solidFill>
                  <a:srgbClr val="00B050"/>
                </a:solidFill>
              </a:rPr>
              <a:t>s</a:t>
            </a:r>
            <a:endParaRPr lang="en-CN" sz="2000" b="1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353CA-8E06-9646-BA3B-FB655D61F285}"/>
              </a:ext>
            </a:extLst>
          </p:cNvPr>
          <p:cNvSpPr txBox="1"/>
          <p:nvPr/>
        </p:nvSpPr>
        <p:spPr>
          <a:xfrm>
            <a:off x="279159" y="6444011"/>
            <a:ext cx="5081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Figure</a:t>
            </a:r>
            <a:r>
              <a:rPr lang="zh-CN" altLang="en-US" sz="1400" dirty="0"/>
              <a:t> </a:t>
            </a:r>
            <a:r>
              <a:rPr lang="en-US" altLang="zh-CN" sz="1400" dirty="0"/>
              <a:t>2.</a:t>
            </a:r>
            <a:r>
              <a:rPr lang="zh-CN" altLang="en-US" sz="1400" dirty="0"/>
              <a:t> </a:t>
            </a:r>
            <a:r>
              <a:rPr lang="en-CN" sz="1400" dirty="0"/>
              <a:t>Sum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all</a:t>
            </a:r>
            <a:r>
              <a:rPr lang="zh-CN" altLang="en-US" sz="1400" dirty="0"/>
              <a:t> </a:t>
            </a:r>
            <a:r>
              <a:rPr lang="en-US" altLang="zh-CN" sz="1400" dirty="0"/>
              <a:t>forward</a:t>
            </a:r>
            <a:r>
              <a:rPr lang="zh-CN" altLang="en-US" sz="1400" dirty="0"/>
              <a:t> </a:t>
            </a:r>
            <a:r>
              <a:rPr lang="en-US" altLang="zh-CN" sz="1400" dirty="0"/>
              <a:t>citations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portfolio</a:t>
            </a:r>
            <a:r>
              <a:rPr lang="zh-CN" altLang="en-US" sz="1400" dirty="0"/>
              <a:t> </a:t>
            </a:r>
            <a:r>
              <a:rPr lang="en-US" altLang="zh-CN" sz="1400" dirty="0"/>
              <a:t>by</a:t>
            </a:r>
            <a:r>
              <a:rPr lang="zh-CN" altLang="en-US" sz="1400" dirty="0"/>
              <a:t> </a:t>
            </a:r>
            <a:r>
              <a:rPr lang="en-US" altLang="zh-CN" sz="1400" dirty="0"/>
              <a:t>organization</a:t>
            </a:r>
            <a:endParaRPr lang="en-CN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D5AB7F-DE2D-F046-BE90-4CC38847B6F3}"/>
              </a:ext>
            </a:extLst>
          </p:cNvPr>
          <p:cNvSpPr txBox="1"/>
          <p:nvPr/>
        </p:nvSpPr>
        <p:spPr>
          <a:xfrm>
            <a:off x="219784" y="3640908"/>
            <a:ext cx="5643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Figure</a:t>
            </a:r>
            <a:r>
              <a:rPr lang="zh-CN" altLang="en-US" sz="1400" dirty="0"/>
              <a:t> </a:t>
            </a:r>
            <a:r>
              <a:rPr lang="en-US" altLang="zh-CN" sz="1400" dirty="0"/>
              <a:t>1.</a:t>
            </a:r>
            <a:r>
              <a:rPr lang="zh-CN" altLang="en-US" sz="1400" dirty="0"/>
              <a:t> </a:t>
            </a:r>
            <a:r>
              <a:rPr lang="en-CN" sz="1400" dirty="0"/>
              <a:t>Sum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all</a:t>
            </a:r>
            <a:r>
              <a:rPr lang="zh-CN" altLang="en-US" sz="1400" dirty="0"/>
              <a:t> </a:t>
            </a:r>
            <a:r>
              <a:rPr lang="en-US" altLang="zh-CN" sz="1400" dirty="0"/>
              <a:t>backward</a:t>
            </a:r>
            <a:r>
              <a:rPr lang="zh-CN" altLang="en-US" sz="1400" dirty="0"/>
              <a:t> </a:t>
            </a:r>
            <a:r>
              <a:rPr lang="en-US" altLang="zh-CN" sz="1400" dirty="0"/>
              <a:t>citations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portfolio</a:t>
            </a:r>
            <a:r>
              <a:rPr lang="zh-CN" altLang="en-US" sz="1400" dirty="0"/>
              <a:t> </a:t>
            </a:r>
            <a:r>
              <a:rPr lang="en-US" altLang="zh-CN" sz="1400" dirty="0"/>
              <a:t>by</a:t>
            </a:r>
            <a:r>
              <a:rPr lang="zh-CN" altLang="en-US" sz="1400" dirty="0"/>
              <a:t> </a:t>
            </a:r>
            <a:r>
              <a:rPr lang="en-US" altLang="zh-CN" sz="1400" dirty="0"/>
              <a:t>organization</a:t>
            </a:r>
            <a:endParaRPr lang="en-CN" sz="1400" dirty="0"/>
          </a:p>
        </p:txBody>
      </p:sp>
    </p:spTree>
    <p:extLst>
      <p:ext uri="{BB962C8B-B14F-4D97-AF65-F5344CB8AC3E}">
        <p14:creationId xmlns:p14="http://schemas.microsoft.com/office/powerpoint/2010/main" val="2296147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2356</TotalTime>
  <Words>1162</Words>
  <Application>Microsoft Macintosh PowerPoint</Application>
  <PresentationFormat>Widescreen</PresentationFormat>
  <Paragraphs>320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inherit</vt:lpstr>
      <vt:lpstr>proxima-nova</vt:lpstr>
      <vt:lpstr>Arial</vt:lpstr>
      <vt:lpstr>Calibri</vt:lpstr>
      <vt:lpstr>Calibri Light</vt:lpstr>
      <vt:lpstr>Noto Sans</vt:lpstr>
      <vt:lpstr>Source Sans Pro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Zou Miaomiao</dc:creator>
  <cp:lastModifiedBy>Teng, Dequn</cp:lastModifiedBy>
  <cp:revision>38</cp:revision>
  <dcterms:created xsi:type="dcterms:W3CDTF">2022-02-13T10:38:01Z</dcterms:created>
  <dcterms:modified xsi:type="dcterms:W3CDTF">2022-03-02T14:38:30Z</dcterms:modified>
</cp:coreProperties>
</file>